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94" r:id="rId3"/>
    <p:sldId id="298" r:id="rId4"/>
    <p:sldId id="277" r:id="rId5"/>
    <p:sldId id="301" r:id="rId6"/>
    <p:sldId id="302" r:id="rId7"/>
    <p:sldId id="300" r:id="rId8"/>
    <p:sldId id="297" r:id="rId9"/>
    <p:sldId id="299" r:id="rId10"/>
    <p:sldId id="303" r:id="rId11"/>
    <p:sldId id="307" r:id="rId12"/>
    <p:sldId id="304" r:id="rId13"/>
    <p:sldId id="305" r:id="rId14"/>
    <p:sldId id="256" r:id="rId15"/>
    <p:sldId id="311" r:id="rId16"/>
    <p:sldId id="306" r:id="rId17"/>
    <p:sldId id="295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12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91" d="100"/>
          <a:sy n="91" d="100"/>
        </p:scale>
        <p:origin x="726" y="66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1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98250218722661"/>
          <c:y val="0.16634587343248761"/>
          <c:w val="0.71712357830271201"/>
          <c:h val="0.771437368021958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75000"/>
                    <a:shade val="30000"/>
                    <a:satMod val="115000"/>
                  </a:schemeClr>
                </a:gs>
                <a:gs pos="50000">
                  <a:schemeClr val="accent1">
                    <a:lumMod val="75000"/>
                    <a:shade val="67500"/>
                    <a:satMod val="115000"/>
                  </a:schemeClr>
                </a:gs>
                <a:gs pos="100000">
                  <a:schemeClr val="accent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Sheet1!$D$1:$D$11</c:f>
              <c:strCache>
                <c:ptCount val="11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Authorized to begin treatment</c:v>
                </c:pt>
                <c:pt idx="6">
                  <c:v>Case reviewed by committee</c:v>
                </c:pt>
                <c:pt idx="7">
                  <c:v>Completed work-up and 
await case review</c:v>
                </c:pt>
                <c:pt idx="8">
                  <c:v>HCV RNA positive</c:v>
                </c:pt>
                <c:pt idx="9">
                  <c:v>HCV Confirmatory Testing  </c:v>
                </c:pt>
                <c:pt idx="10">
                  <c:v>Positive anti- HCV Test*</c:v>
                </c:pt>
              </c:strCache>
            </c:strRef>
          </c:cat>
          <c:val>
            <c:numRef>
              <c:f>Sheet1!$E$1:$E$11</c:f>
              <c:numCache>
                <c:formatCode>#,##0</c:formatCode>
                <c:ptCount val="11"/>
                <c:pt idx="0">
                  <c:v>31158</c:v>
                </c:pt>
                <c:pt idx="1">
                  <c:v>31715</c:v>
                </c:pt>
                <c:pt idx="2">
                  <c:v>41151</c:v>
                </c:pt>
                <c:pt idx="3">
                  <c:v>43861</c:v>
                </c:pt>
                <c:pt idx="4">
                  <c:v>47397</c:v>
                </c:pt>
                <c:pt idx="5">
                  <c:v>48152</c:v>
                </c:pt>
                <c:pt idx="6">
                  <c:v>48202</c:v>
                </c:pt>
                <c:pt idx="7">
                  <c:v>49350</c:v>
                </c:pt>
                <c:pt idx="8">
                  <c:v>58212</c:v>
                </c:pt>
                <c:pt idx="9">
                  <c:v>69042</c:v>
                </c:pt>
                <c:pt idx="10">
                  <c:v>93170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854717472054585E-2"/>
          <c:y val="8.0894906316858639E-2"/>
          <c:w val="0.81625342198242234"/>
          <c:h val="0.714644374266522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6">
                  <a:lumMod val="75000"/>
                </a:schemeClr>
              </a:solidFill>
            </a:ln>
            <a:effectLst/>
          </c:spPr>
          <c:invertIfNegative val="0"/>
          <c:cat>
            <c:numRef>
              <c:f>Sheet1!$A$2:$A$40</c:f>
              <c:numCache>
                <c:formatCode>[$-409]mmm\-yy;@</c:formatCode>
                <c:ptCount val="3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</c:numCache>
            </c:numRef>
          </c:cat>
          <c:val>
            <c:numRef>
              <c:f>Sheet1!$B$2:$B$40</c:f>
              <c:numCache>
                <c:formatCode>General</c:formatCode>
                <c:ptCount val="39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1126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811</c:v>
                </c:pt>
                <c:pt idx="14">
                  <c:v>1163</c:v>
                </c:pt>
                <c:pt idx="15">
                  <c:v>1264</c:v>
                </c:pt>
                <c:pt idx="16">
                  <c:v>3297</c:v>
                </c:pt>
                <c:pt idx="17">
                  <c:v>4594</c:v>
                </c:pt>
                <c:pt idx="18">
                  <c:v>3690</c:v>
                </c:pt>
                <c:pt idx="19">
                  <c:v>2188</c:v>
                </c:pt>
                <c:pt idx="20">
                  <c:v>2141</c:v>
                </c:pt>
                <c:pt idx="21">
                  <c:v>1969</c:v>
                </c:pt>
                <c:pt idx="22">
                  <c:v>1461</c:v>
                </c:pt>
                <c:pt idx="23">
                  <c:v>1384</c:v>
                </c:pt>
                <c:pt idx="24">
                  <c:v>1264</c:v>
                </c:pt>
                <c:pt idx="25">
                  <c:v>1354</c:v>
                </c:pt>
                <c:pt idx="26">
                  <c:v>1163</c:v>
                </c:pt>
                <c:pt idx="27">
                  <c:v>1161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907</c:v>
                </c:pt>
                <c:pt idx="33">
                  <c:v>342</c:v>
                </c:pt>
                <c:pt idx="34">
                  <c:v>1026</c:v>
                </c:pt>
                <c:pt idx="35">
                  <c:v>1583</c:v>
                </c:pt>
                <c:pt idx="36">
                  <c:v>121</c:v>
                </c:pt>
                <c:pt idx="37">
                  <c:v>959</c:v>
                </c:pt>
                <c:pt idx="38">
                  <c:v>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Sheet1!$A$2:$A$40</c:f>
              <c:numCache>
                <c:formatCode>[$-409]mmm\-yy;@</c:formatCode>
                <c:ptCount val="3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</c:numCache>
            </c:numRef>
          </c:cat>
          <c:val>
            <c:numRef>
              <c:f>Sheet1!$C$2:$C$40</c:f>
              <c:numCache>
                <c:formatCode>General</c:formatCode>
                <c:ptCount val="39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2986</c:v>
                </c:pt>
                <c:pt idx="5">
                  <c:v>3273</c:v>
                </c:pt>
                <c:pt idx="6">
                  <c:v>4409</c:v>
                </c:pt>
                <c:pt idx="7">
                  <c:v>5047</c:v>
                </c:pt>
                <c:pt idx="8">
                  <c:v>5938</c:v>
                </c:pt>
                <c:pt idx="9">
                  <c:v>5953</c:v>
                </c:pt>
                <c:pt idx="10">
                  <c:v>6582</c:v>
                </c:pt>
                <c:pt idx="11">
                  <c:v>7100</c:v>
                </c:pt>
                <c:pt idx="12">
                  <c:v>8446</c:v>
                </c:pt>
                <c:pt idx="13">
                  <c:v>9257</c:v>
                </c:pt>
                <c:pt idx="14">
                  <c:v>10420</c:v>
                </c:pt>
                <c:pt idx="15">
                  <c:v>11684</c:v>
                </c:pt>
                <c:pt idx="16">
                  <c:v>14981</c:v>
                </c:pt>
                <c:pt idx="17">
                  <c:v>19575</c:v>
                </c:pt>
                <c:pt idx="18">
                  <c:v>23265</c:v>
                </c:pt>
                <c:pt idx="19">
                  <c:v>25453</c:v>
                </c:pt>
                <c:pt idx="20">
                  <c:v>27594</c:v>
                </c:pt>
                <c:pt idx="21">
                  <c:v>29563</c:v>
                </c:pt>
                <c:pt idx="22">
                  <c:v>31024</c:v>
                </c:pt>
                <c:pt idx="23">
                  <c:v>32408</c:v>
                </c:pt>
                <c:pt idx="24">
                  <c:v>33672</c:v>
                </c:pt>
                <c:pt idx="25">
                  <c:v>35026</c:v>
                </c:pt>
                <c:pt idx="26">
                  <c:v>36189</c:v>
                </c:pt>
                <c:pt idx="27">
                  <c:v>37350</c:v>
                </c:pt>
                <c:pt idx="28">
                  <c:v>38354</c:v>
                </c:pt>
                <c:pt idx="29">
                  <c:v>39395</c:v>
                </c:pt>
                <c:pt idx="30">
                  <c:v>40418</c:v>
                </c:pt>
                <c:pt idx="31">
                  <c:v>41483</c:v>
                </c:pt>
                <c:pt idx="32">
                  <c:v>42390</c:v>
                </c:pt>
                <c:pt idx="33">
                  <c:v>42732</c:v>
                </c:pt>
                <c:pt idx="34">
                  <c:v>43758</c:v>
                </c:pt>
                <c:pt idx="35">
                  <c:v>45341</c:v>
                </c:pt>
                <c:pt idx="36">
                  <c:v>45462</c:v>
                </c:pt>
                <c:pt idx="37">
                  <c:v>46421</c:v>
                </c:pt>
                <c:pt idx="38">
                  <c:v>47397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3466068289347382"/>
              <c:y val="0.9040708675143018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66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2.0717105141792782E-2"/>
              <c:y val="0.126308280065659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between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0.1264170391410522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Sheet1!$A$2:$A$43</c:f>
              <c:numCache>
                <c:formatCode>mmm\-yy</c:formatCode>
                <c:ptCount val="4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</c:numCache>
            </c:numRef>
          </c:cat>
          <c:val>
            <c:numRef>
              <c:f>Sheet1!$B$2:$B$43</c:f>
              <c:numCache>
                <c:formatCode>General</c:formatCode>
                <c:ptCount val="42"/>
                <c:pt idx="0">
                  <c:v>126</c:v>
                </c:pt>
                <c:pt idx="1">
                  <c:v>215</c:v>
                </c:pt>
                <c:pt idx="2">
                  <c:v>213</c:v>
                </c:pt>
                <c:pt idx="3">
                  <c:v>460</c:v>
                </c:pt>
                <c:pt idx="4">
                  <c:v>2358</c:v>
                </c:pt>
                <c:pt idx="5">
                  <c:v>2148</c:v>
                </c:pt>
                <c:pt idx="6">
                  <c:v>2016</c:v>
                </c:pt>
                <c:pt idx="7">
                  <c:v>1958</c:v>
                </c:pt>
                <c:pt idx="8">
                  <c:v>1996</c:v>
                </c:pt>
                <c:pt idx="9">
                  <c:v>1752</c:v>
                </c:pt>
                <c:pt idx="10">
                  <c:v>1971</c:v>
                </c:pt>
                <c:pt idx="11">
                  <c:v>2030</c:v>
                </c:pt>
                <c:pt idx="12">
                  <c:v>1622</c:v>
                </c:pt>
                <c:pt idx="13">
                  <c:v>2157</c:v>
                </c:pt>
                <c:pt idx="14">
                  <c:v>2168</c:v>
                </c:pt>
                <c:pt idx="15">
                  <c:v>1477</c:v>
                </c:pt>
                <c:pt idx="16">
                  <c:v>1508</c:v>
                </c:pt>
                <c:pt idx="17">
                  <c:v>2426</c:v>
                </c:pt>
                <c:pt idx="18">
                  <c:v>2071</c:v>
                </c:pt>
                <c:pt idx="19">
                  <c:v>1965</c:v>
                </c:pt>
                <c:pt idx="20">
                  <c:v>1986</c:v>
                </c:pt>
                <c:pt idx="21">
                  <c:v>1801</c:v>
                </c:pt>
                <c:pt idx="22">
                  <c:v>3046</c:v>
                </c:pt>
                <c:pt idx="23">
                  <c:v>2755</c:v>
                </c:pt>
                <c:pt idx="24">
                  <c:v>2717</c:v>
                </c:pt>
                <c:pt idx="25">
                  <c:v>3091</c:v>
                </c:pt>
                <c:pt idx="26">
                  <c:v>3071</c:v>
                </c:pt>
                <c:pt idx="27">
                  <c:v>2723</c:v>
                </c:pt>
                <c:pt idx="28">
                  <c:v>2264</c:v>
                </c:pt>
                <c:pt idx="29">
                  <c:v>2715</c:v>
                </c:pt>
                <c:pt idx="30">
                  <c:v>3015</c:v>
                </c:pt>
                <c:pt idx="31">
                  <c:v>2735</c:v>
                </c:pt>
                <c:pt idx="32">
                  <c:v>2605</c:v>
                </c:pt>
                <c:pt idx="33">
                  <c:v>2648</c:v>
                </c:pt>
                <c:pt idx="34">
                  <c:v>2385</c:v>
                </c:pt>
                <c:pt idx="35">
                  <c:v>2246</c:v>
                </c:pt>
                <c:pt idx="36">
                  <c:v>1781</c:v>
                </c:pt>
                <c:pt idx="37">
                  <c:v>1809</c:v>
                </c:pt>
                <c:pt idx="38">
                  <c:v>1552</c:v>
                </c:pt>
                <c:pt idx="39">
                  <c:v>2103</c:v>
                </c:pt>
                <c:pt idx="40">
                  <c:v>2378</c:v>
                </c:pt>
                <c:pt idx="41">
                  <c:v>2210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Sheet1!$A$2:$A$43</c:f>
              <c:numCache>
                <c:formatCode>mmm\-yy</c:formatCode>
                <c:ptCount val="4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</c:numCache>
            </c:numRef>
          </c:cat>
          <c:val>
            <c:numRef>
              <c:f>Sheet1!$C$2:$C$43</c:f>
              <c:numCache>
                <c:formatCode>General</c:formatCode>
                <c:ptCount val="42"/>
                <c:pt idx="0">
                  <c:v>1502</c:v>
                </c:pt>
                <c:pt idx="1">
                  <c:v>2677</c:v>
                </c:pt>
                <c:pt idx="2">
                  <c:v>2997</c:v>
                </c:pt>
                <c:pt idx="3">
                  <c:v>2231</c:v>
                </c:pt>
                <c:pt idx="4">
                  <c:v>2211</c:v>
                </c:pt>
                <c:pt idx="5">
                  <c:v>2684</c:v>
                </c:pt>
                <c:pt idx="6">
                  <c:v>2643</c:v>
                </c:pt>
                <c:pt idx="7">
                  <c:v>2845</c:v>
                </c:pt>
                <c:pt idx="8">
                  <c:v>3407</c:v>
                </c:pt>
                <c:pt idx="9">
                  <c:v>3377</c:v>
                </c:pt>
                <c:pt idx="10">
                  <c:v>5041</c:v>
                </c:pt>
                <c:pt idx="11">
                  <c:v>4797</c:v>
                </c:pt>
                <c:pt idx="12">
                  <c:v>5034</c:v>
                </c:pt>
                <c:pt idx="13">
                  <c:v>6863</c:v>
                </c:pt>
                <c:pt idx="14">
                  <c:v>6422</c:v>
                </c:pt>
                <c:pt idx="15">
                  <c:v>4814</c:v>
                </c:pt>
                <c:pt idx="16">
                  <c:v>4914</c:v>
                </c:pt>
                <c:pt idx="17">
                  <c:v>5429</c:v>
                </c:pt>
                <c:pt idx="18">
                  <c:v>5204</c:v>
                </c:pt>
                <c:pt idx="19">
                  <c:v>5556</c:v>
                </c:pt>
                <c:pt idx="20">
                  <c:v>6924</c:v>
                </c:pt>
                <c:pt idx="21">
                  <c:v>9440</c:v>
                </c:pt>
                <c:pt idx="22">
                  <c:v>24562</c:v>
                </c:pt>
                <c:pt idx="23">
                  <c:v>30509</c:v>
                </c:pt>
                <c:pt idx="24">
                  <c:v>28702</c:v>
                </c:pt>
                <c:pt idx="25">
                  <c:v>31016</c:v>
                </c:pt>
                <c:pt idx="26">
                  <c:v>32936</c:v>
                </c:pt>
                <c:pt idx="27">
                  <c:v>32332</c:v>
                </c:pt>
                <c:pt idx="28">
                  <c:v>28777</c:v>
                </c:pt>
                <c:pt idx="29">
                  <c:v>36520</c:v>
                </c:pt>
                <c:pt idx="30">
                  <c:v>43564</c:v>
                </c:pt>
                <c:pt idx="31">
                  <c:v>43559</c:v>
                </c:pt>
                <c:pt idx="32">
                  <c:v>47560</c:v>
                </c:pt>
                <c:pt idx="33">
                  <c:v>54932</c:v>
                </c:pt>
                <c:pt idx="34">
                  <c:v>49956</c:v>
                </c:pt>
                <c:pt idx="35">
                  <c:v>47781</c:v>
                </c:pt>
                <c:pt idx="36">
                  <c:v>40432</c:v>
                </c:pt>
                <c:pt idx="37">
                  <c:v>42927</c:v>
                </c:pt>
                <c:pt idx="38">
                  <c:v>41725</c:v>
                </c:pt>
                <c:pt idx="39">
                  <c:v>63821</c:v>
                </c:pt>
                <c:pt idx="40">
                  <c:v>78249</c:v>
                </c:pt>
                <c:pt idx="41">
                  <c:v>67533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Sheet1!$A$2:$A$43</c:f>
              <c:numCache>
                <c:formatCode>mmm\-yy</c:formatCode>
                <c:ptCount val="4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</c:numCache>
            </c:numRef>
          </c:cat>
          <c:val>
            <c:numRef>
              <c:f>Sheet1!$E$2:$E$43</c:f>
              <c:numCache>
                <c:formatCode>General</c:formatCode>
                <c:ptCount val="42"/>
                <c:pt idx="0">
                  <c:v>1628</c:v>
                </c:pt>
                <c:pt idx="1">
                  <c:v>4520</c:v>
                </c:pt>
                <c:pt idx="2">
                  <c:v>7730</c:v>
                </c:pt>
                <c:pt idx="3">
                  <c:v>10421</c:v>
                </c:pt>
                <c:pt idx="4">
                  <c:v>14990</c:v>
                </c:pt>
                <c:pt idx="5">
                  <c:v>19822</c:v>
                </c:pt>
                <c:pt idx="6">
                  <c:v>24481</c:v>
                </c:pt>
                <c:pt idx="7">
                  <c:v>29284</c:v>
                </c:pt>
                <c:pt idx="8">
                  <c:v>34687</c:v>
                </c:pt>
                <c:pt idx="9">
                  <c:v>39816</c:v>
                </c:pt>
                <c:pt idx="10">
                  <c:v>46828</c:v>
                </c:pt>
                <c:pt idx="11">
                  <c:v>53655</c:v>
                </c:pt>
                <c:pt idx="12">
                  <c:v>60311</c:v>
                </c:pt>
                <c:pt idx="13">
                  <c:v>69331</c:v>
                </c:pt>
                <c:pt idx="14">
                  <c:v>77921</c:v>
                </c:pt>
                <c:pt idx="15">
                  <c:v>84212</c:v>
                </c:pt>
                <c:pt idx="16">
                  <c:v>90634</c:v>
                </c:pt>
                <c:pt idx="17">
                  <c:v>98489</c:v>
                </c:pt>
                <c:pt idx="18">
                  <c:v>105764</c:v>
                </c:pt>
                <c:pt idx="19">
                  <c:v>113285</c:v>
                </c:pt>
                <c:pt idx="20">
                  <c:v>122195</c:v>
                </c:pt>
                <c:pt idx="21">
                  <c:v>133436</c:v>
                </c:pt>
                <c:pt idx="22">
                  <c:v>161044</c:v>
                </c:pt>
                <c:pt idx="23">
                  <c:v>194308</c:v>
                </c:pt>
                <c:pt idx="24">
                  <c:v>225727</c:v>
                </c:pt>
                <c:pt idx="25">
                  <c:v>259834</c:v>
                </c:pt>
                <c:pt idx="26">
                  <c:v>295841</c:v>
                </c:pt>
                <c:pt idx="27">
                  <c:v>330899</c:v>
                </c:pt>
                <c:pt idx="28">
                  <c:v>361940</c:v>
                </c:pt>
                <c:pt idx="29">
                  <c:v>401175</c:v>
                </c:pt>
                <c:pt idx="30">
                  <c:v>447754</c:v>
                </c:pt>
                <c:pt idx="31">
                  <c:v>494048</c:v>
                </c:pt>
                <c:pt idx="32">
                  <c:v>544216</c:v>
                </c:pt>
                <c:pt idx="33">
                  <c:v>601802</c:v>
                </c:pt>
                <c:pt idx="34">
                  <c:v>654151</c:v>
                </c:pt>
                <c:pt idx="35">
                  <c:v>704194</c:v>
                </c:pt>
                <c:pt idx="36">
                  <c:v>746408</c:v>
                </c:pt>
                <c:pt idx="37">
                  <c:v>791144</c:v>
                </c:pt>
                <c:pt idx="38">
                  <c:v>834421</c:v>
                </c:pt>
                <c:pt idx="39">
                  <c:v>900345</c:v>
                </c:pt>
                <c:pt idx="40">
                  <c:v>980972</c:v>
                </c:pt>
                <c:pt idx="41">
                  <c:v>1050715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Month of Screening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Persons Screened per 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between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Cumulative Persons Screened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Sheet1!$A$2:$A$43</c:f>
              <c:numCache>
                <c:formatCode>mmm\-yy</c:formatCode>
                <c:ptCount val="4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</c:numCache>
            </c:numRef>
          </c:cat>
          <c:val>
            <c:numRef>
              <c:f>Sheet1!$B$2:$B$43</c:f>
              <c:numCache>
                <c:formatCode>General</c:formatCode>
                <c:ptCount val="42"/>
                <c:pt idx="0">
                  <c:v>126</c:v>
                </c:pt>
                <c:pt idx="1">
                  <c:v>215</c:v>
                </c:pt>
                <c:pt idx="2">
                  <c:v>213</c:v>
                </c:pt>
                <c:pt idx="3">
                  <c:v>460</c:v>
                </c:pt>
                <c:pt idx="4">
                  <c:v>2358</c:v>
                </c:pt>
                <c:pt idx="5">
                  <c:v>2148</c:v>
                </c:pt>
                <c:pt idx="6">
                  <c:v>2016</c:v>
                </c:pt>
                <c:pt idx="7">
                  <c:v>1958</c:v>
                </c:pt>
                <c:pt idx="8">
                  <c:v>1996</c:v>
                </c:pt>
                <c:pt idx="9">
                  <c:v>1752</c:v>
                </c:pt>
                <c:pt idx="10">
                  <c:v>1971</c:v>
                </c:pt>
                <c:pt idx="11">
                  <c:v>2030</c:v>
                </c:pt>
                <c:pt idx="12">
                  <c:v>1622</c:v>
                </c:pt>
                <c:pt idx="13">
                  <c:v>2157</c:v>
                </c:pt>
                <c:pt idx="14">
                  <c:v>2168</c:v>
                </c:pt>
                <c:pt idx="15">
                  <c:v>1477</c:v>
                </c:pt>
                <c:pt idx="16">
                  <c:v>1508</c:v>
                </c:pt>
                <c:pt idx="17">
                  <c:v>2426</c:v>
                </c:pt>
                <c:pt idx="18">
                  <c:v>2071</c:v>
                </c:pt>
                <c:pt idx="19">
                  <c:v>1965</c:v>
                </c:pt>
                <c:pt idx="20">
                  <c:v>1986</c:v>
                </c:pt>
                <c:pt idx="21">
                  <c:v>1801</c:v>
                </c:pt>
                <c:pt idx="22">
                  <c:v>3046</c:v>
                </c:pt>
                <c:pt idx="23">
                  <c:v>2755</c:v>
                </c:pt>
                <c:pt idx="24">
                  <c:v>2717</c:v>
                </c:pt>
                <c:pt idx="25">
                  <c:v>3091</c:v>
                </c:pt>
                <c:pt idx="26">
                  <c:v>3071</c:v>
                </c:pt>
                <c:pt idx="27">
                  <c:v>2723</c:v>
                </c:pt>
                <c:pt idx="28">
                  <c:v>2264</c:v>
                </c:pt>
                <c:pt idx="29">
                  <c:v>2715</c:v>
                </c:pt>
                <c:pt idx="30">
                  <c:v>3015</c:v>
                </c:pt>
                <c:pt idx="31">
                  <c:v>2735</c:v>
                </c:pt>
                <c:pt idx="32">
                  <c:v>2605</c:v>
                </c:pt>
                <c:pt idx="33">
                  <c:v>2648</c:v>
                </c:pt>
                <c:pt idx="34">
                  <c:v>2385</c:v>
                </c:pt>
                <c:pt idx="35">
                  <c:v>2246</c:v>
                </c:pt>
                <c:pt idx="36">
                  <c:v>1781</c:v>
                </c:pt>
                <c:pt idx="37">
                  <c:v>1809</c:v>
                </c:pt>
                <c:pt idx="38">
                  <c:v>1552</c:v>
                </c:pt>
                <c:pt idx="39">
                  <c:v>2103</c:v>
                </c:pt>
                <c:pt idx="40">
                  <c:v>2378</c:v>
                </c:pt>
                <c:pt idx="41">
                  <c:v>2210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60-41AD-9BD2-B2259224A4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Sheet1!$A$2:$A$43</c:f>
              <c:numCache>
                <c:formatCode>mmm\-yy</c:formatCode>
                <c:ptCount val="4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</c:numCache>
            </c:numRef>
          </c:cat>
          <c:val>
            <c:numRef>
              <c:f>Sheet1!$C$2:$C$43</c:f>
              <c:numCache>
                <c:formatCode>General</c:formatCode>
                <c:ptCount val="42"/>
                <c:pt idx="0">
                  <c:v>1502</c:v>
                </c:pt>
                <c:pt idx="1">
                  <c:v>2677</c:v>
                </c:pt>
                <c:pt idx="2">
                  <c:v>2997</c:v>
                </c:pt>
                <c:pt idx="3">
                  <c:v>2231</c:v>
                </c:pt>
                <c:pt idx="4">
                  <c:v>2211</c:v>
                </c:pt>
                <c:pt idx="5">
                  <c:v>2684</c:v>
                </c:pt>
                <c:pt idx="6">
                  <c:v>2643</c:v>
                </c:pt>
                <c:pt idx="7">
                  <c:v>2845</c:v>
                </c:pt>
                <c:pt idx="8">
                  <c:v>3407</c:v>
                </c:pt>
                <c:pt idx="9">
                  <c:v>3377</c:v>
                </c:pt>
                <c:pt idx="10">
                  <c:v>5041</c:v>
                </c:pt>
                <c:pt idx="11">
                  <c:v>4797</c:v>
                </c:pt>
                <c:pt idx="12">
                  <c:v>5034</c:v>
                </c:pt>
                <c:pt idx="13">
                  <c:v>6863</c:v>
                </c:pt>
                <c:pt idx="14">
                  <c:v>6422</c:v>
                </c:pt>
                <c:pt idx="15">
                  <c:v>4814</c:v>
                </c:pt>
                <c:pt idx="16">
                  <c:v>4914</c:v>
                </c:pt>
                <c:pt idx="17">
                  <c:v>5429</c:v>
                </c:pt>
                <c:pt idx="18">
                  <c:v>5204</c:v>
                </c:pt>
                <c:pt idx="19">
                  <c:v>5556</c:v>
                </c:pt>
                <c:pt idx="20">
                  <c:v>6924</c:v>
                </c:pt>
                <c:pt idx="21">
                  <c:v>9440</c:v>
                </c:pt>
                <c:pt idx="22">
                  <c:v>24562</c:v>
                </c:pt>
                <c:pt idx="23">
                  <c:v>30509</c:v>
                </c:pt>
                <c:pt idx="24">
                  <c:v>28702</c:v>
                </c:pt>
                <c:pt idx="25">
                  <c:v>31016</c:v>
                </c:pt>
                <c:pt idx="26">
                  <c:v>32936</c:v>
                </c:pt>
                <c:pt idx="27">
                  <c:v>32332</c:v>
                </c:pt>
                <c:pt idx="28">
                  <c:v>28777</c:v>
                </c:pt>
                <c:pt idx="29">
                  <c:v>36520</c:v>
                </c:pt>
                <c:pt idx="30">
                  <c:v>43564</c:v>
                </c:pt>
                <c:pt idx="31">
                  <c:v>43559</c:v>
                </c:pt>
                <c:pt idx="32">
                  <c:v>47560</c:v>
                </c:pt>
                <c:pt idx="33">
                  <c:v>54932</c:v>
                </c:pt>
                <c:pt idx="34">
                  <c:v>49956</c:v>
                </c:pt>
                <c:pt idx="35">
                  <c:v>47781</c:v>
                </c:pt>
                <c:pt idx="36">
                  <c:v>40432</c:v>
                </c:pt>
                <c:pt idx="37">
                  <c:v>42927</c:v>
                </c:pt>
                <c:pt idx="38">
                  <c:v>41725</c:v>
                </c:pt>
                <c:pt idx="39">
                  <c:v>63821</c:v>
                </c:pt>
                <c:pt idx="40">
                  <c:v>78249</c:v>
                </c:pt>
                <c:pt idx="41">
                  <c:v>67533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60-41AD-9BD2-B2259224A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Percent Positive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Sheet1!$A$2:$A$43</c:f>
              <c:numCache>
                <c:formatCode>mmm\-yy</c:formatCode>
                <c:ptCount val="4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</c:numCache>
            </c:numRef>
          </c:cat>
          <c:val>
            <c:numRef>
              <c:f>Sheet1!$D$2:$D$43</c:f>
              <c:numCache>
                <c:formatCode>0.0%</c:formatCode>
                <c:ptCount val="42"/>
                <c:pt idx="0">
                  <c:v>7.7395577395577397E-2</c:v>
                </c:pt>
                <c:pt idx="1">
                  <c:v>7.4343015214384509E-2</c:v>
                </c:pt>
                <c:pt idx="2">
                  <c:v>6.6355140186915892E-2</c:v>
                </c:pt>
                <c:pt idx="3">
                  <c:v>0.17094017094017094</c:v>
                </c:pt>
                <c:pt idx="4">
                  <c:v>0.51608667104399208</c:v>
                </c:pt>
                <c:pt idx="5">
                  <c:v>0.44453642384105962</c:v>
                </c:pt>
                <c:pt idx="6">
                  <c:v>0.43271088216355441</c:v>
                </c:pt>
                <c:pt idx="7">
                  <c:v>0.40766187799292108</c:v>
                </c:pt>
                <c:pt idx="8">
                  <c:v>0.3694243938552656</c:v>
                </c:pt>
                <c:pt idx="9">
                  <c:v>0.34158705400662898</c:v>
                </c:pt>
                <c:pt idx="10">
                  <c:v>0.28108956075299485</c:v>
                </c:pt>
                <c:pt idx="11">
                  <c:v>0.29734876226746743</c:v>
                </c:pt>
                <c:pt idx="12">
                  <c:v>0.24368990384615385</c:v>
                </c:pt>
                <c:pt idx="13">
                  <c:v>0.23913525498891353</c:v>
                </c:pt>
                <c:pt idx="14">
                  <c:v>0.25238649592549478</c:v>
                </c:pt>
                <c:pt idx="15">
                  <c:v>0.23477984422190432</c:v>
                </c:pt>
                <c:pt idx="16">
                  <c:v>0.23481781376518218</c:v>
                </c:pt>
                <c:pt idx="17">
                  <c:v>0.30884786760025462</c:v>
                </c:pt>
                <c:pt idx="18">
                  <c:v>0.28467353951890034</c:v>
                </c:pt>
                <c:pt idx="19">
                  <c:v>0.26126844834463503</c:v>
                </c:pt>
                <c:pt idx="20">
                  <c:v>0.2228956228956229</c:v>
                </c:pt>
                <c:pt idx="21">
                  <c:v>0.16021706253892001</c:v>
                </c:pt>
                <c:pt idx="22">
                  <c:v>0.11033033903216459</c:v>
                </c:pt>
                <c:pt idx="23">
                  <c:v>8.2822270322270325E-2</c:v>
                </c:pt>
                <c:pt idx="24">
                  <c:v>8.6476335975046947E-2</c:v>
                </c:pt>
                <c:pt idx="25">
                  <c:v>9.0626557598147015E-2</c:v>
                </c:pt>
                <c:pt idx="26">
                  <c:v>8.5288971588857718E-2</c:v>
                </c:pt>
                <c:pt idx="27">
                  <c:v>7.7677934674083585E-2</c:v>
                </c:pt>
                <c:pt idx="28">
                  <c:v>7.2935794594246317E-2</c:v>
                </c:pt>
                <c:pt idx="29">
                  <c:v>6.9198419778259204E-2</c:v>
                </c:pt>
                <c:pt idx="30">
                  <c:v>6.4728740419502356E-2</c:v>
                </c:pt>
                <c:pt idx="31">
                  <c:v>5.9078930314943622E-2</c:v>
                </c:pt>
                <c:pt idx="32">
                  <c:v>5.1928635502840624E-2</c:v>
                </c:pt>
                <c:pt idx="33">
                  <c:v>4.5988190343869396E-2</c:v>
                </c:pt>
                <c:pt idx="34">
                  <c:v>4.556657304980799E-2</c:v>
                </c:pt>
                <c:pt idx="35">
                  <c:v>4.4895756291602536E-2</c:v>
                </c:pt>
                <c:pt idx="36">
                  <c:v>4.2190794305071895E-2</c:v>
                </c:pt>
                <c:pt idx="37">
                  <c:v>4.0437231759656654E-2</c:v>
                </c:pt>
                <c:pt idx="38">
                  <c:v>3.5862005222173442E-2</c:v>
                </c:pt>
                <c:pt idx="39">
                  <c:v>3.1900370123172136E-2</c:v>
                </c:pt>
                <c:pt idx="40">
                  <c:v>2.9493842013221378E-2</c:v>
                </c:pt>
                <c:pt idx="41">
                  <c:v>3.1687767948037793E-2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D60-41AD-9BD2-B2259224A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3060472"/>
        <c:axId val="403062112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Month of Screening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Persons Screened per 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between"/>
      </c:valAx>
      <c:valAx>
        <c:axId val="40306211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</a:t>
                </a:r>
                <a:r>
                  <a:rPr lang="en-US" baseline="0" dirty="0"/>
                  <a:t> Screened </a:t>
                </a:r>
                <a:r>
                  <a:rPr lang="en-US" sz="1100" baseline="0" dirty="0"/>
                  <a:t>Positiv</a:t>
                </a:r>
                <a:r>
                  <a:rPr lang="en-US" sz="1100" dirty="0"/>
                  <a:t>e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060472"/>
        <c:crosses val="max"/>
        <c:crossBetween val="between"/>
      </c:valAx>
      <c:dateAx>
        <c:axId val="40306047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03062112"/>
        <c:crosses val="autoZero"/>
        <c:auto val="1"/>
        <c:lblOffset val="100"/>
        <c:baseTimeUnit val="months"/>
        <c:majorUnit val="1"/>
        <c:minorUnit val="1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PowerPoint]Sheet1 (2)'!$B$1</c:f>
              <c:strCache>
                <c:ptCount val="1"/>
                <c:pt idx="0">
                  <c:v>Persons Screened Positive</c:v>
                </c:pt>
              </c:strCache>
            </c:strRef>
          </c:tx>
          <c:spPr>
            <a:solidFill>
              <a:srgbClr val="F47D61">
                <a:lumMod val="75000"/>
              </a:srgbClr>
            </a:solidFill>
            <a:ln>
              <a:noFill/>
            </a:ln>
            <a:effectLst/>
          </c:spPr>
          <c:invertIfNegative val="0"/>
          <c:cat>
            <c:numRef>
              <c:f>'[Chart in Microsoft PowerPoint]Sheet1 (2)'!$A$2:$A$14</c:f>
              <c:numCache>
                <c:formatCode>[$-409]mmm\-yy;@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'[Chart in Microsoft PowerPoint]Sheet1 (2)'!$B$2:$B$14</c:f>
              <c:numCache>
                <c:formatCode>0</c:formatCode>
                <c:ptCount val="13"/>
                <c:pt idx="0">
                  <c:v>2715</c:v>
                </c:pt>
                <c:pt idx="1">
                  <c:v>3015</c:v>
                </c:pt>
                <c:pt idx="2">
                  <c:v>2735</c:v>
                </c:pt>
                <c:pt idx="3">
                  <c:v>2605</c:v>
                </c:pt>
                <c:pt idx="4">
                  <c:v>2648</c:v>
                </c:pt>
                <c:pt idx="5">
                  <c:v>2385</c:v>
                </c:pt>
                <c:pt idx="6">
                  <c:v>2246</c:v>
                </c:pt>
                <c:pt idx="7">
                  <c:v>1781</c:v>
                </c:pt>
                <c:pt idx="8">
                  <c:v>1809</c:v>
                </c:pt>
                <c:pt idx="9">
                  <c:v>1552</c:v>
                </c:pt>
                <c:pt idx="10">
                  <c:v>2103</c:v>
                </c:pt>
                <c:pt idx="11">
                  <c:v>2378</c:v>
                </c:pt>
                <c:pt idx="12">
                  <c:v>2210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4A-436F-AF1B-312E3EBD9EC3}"/>
            </c:ext>
          </c:extLst>
        </c:ser>
        <c:ser>
          <c:idx val="1"/>
          <c:order val="1"/>
          <c:tx>
            <c:strRef>
              <c:f>'[Chart in Microsoft PowerPoint]Sheet1 (2)'!$C$1</c:f>
              <c:strCache>
                <c:ptCount val="1"/>
                <c:pt idx="0">
                  <c:v>Received Confirmatory Test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'[Chart in Microsoft PowerPoint]Sheet1 (2)'!$A$2:$A$14</c:f>
              <c:numCache>
                <c:formatCode>[$-409]mmm\-yy;@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'[Chart in Microsoft PowerPoint]Sheet1 (2)'!$C$2:$C$14</c:f>
              <c:numCache>
                <c:formatCode>0</c:formatCode>
                <c:ptCount val="13"/>
                <c:pt idx="0">
                  <c:v>1768</c:v>
                </c:pt>
                <c:pt idx="1">
                  <c:v>1905</c:v>
                </c:pt>
                <c:pt idx="2">
                  <c:v>1681</c:v>
                </c:pt>
                <c:pt idx="3">
                  <c:v>1565</c:v>
                </c:pt>
                <c:pt idx="4">
                  <c:v>1507</c:v>
                </c:pt>
                <c:pt idx="5">
                  <c:v>1322</c:v>
                </c:pt>
                <c:pt idx="6">
                  <c:v>1299</c:v>
                </c:pt>
                <c:pt idx="7">
                  <c:v>989</c:v>
                </c:pt>
                <c:pt idx="8">
                  <c:v>1093</c:v>
                </c:pt>
                <c:pt idx="9">
                  <c:v>1069</c:v>
                </c:pt>
                <c:pt idx="10">
                  <c:v>1602</c:v>
                </c:pt>
                <c:pt idx="11">
                  <c:v>1670</c:v>
                </c:pt>
                <c:pt idx="12">
                  <c:v>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4A-436F-AF1B-312E3EBD9EC3}"/>
            </c:ext>
          </c:extLst>
        </c:ser>
        <c:ser>
          <c:idx val="2"/>
          <c:order val="2"/>
          <c:tx>
            <c:strRef>
              <c:f>'[Chart in Microsoft PowerPoint]Sheet1 (2)'!$D$1</c:f>
              <c:strCache>
                <c:ptCount val="1"/>
                <c:pt idx="0">
                  <c:v>Confirmed Chronic Infection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'[Chart in Microsoft PowerPoint]Sheet1 (2)'!$A$2:$A$14</c:f>
              <c:numCache>
                <c:formatCode>[$-409]mmm\-yy;@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'[Chart in Microsoft PowerPoint]Sheet1 (2)'!$D$2:$D$14</c:f>
              <c:numCache>
                <c:formatCode>0</c:formatCode>
                <c:ptCount val="13"/>
                <c:pt idx="0">
                  <c:v>1507</c:v>
                </c:pt>
                <c:pt idx="1">
                  <c:v>1598</c:v>
                </c:pt>
                <c:pt idx="2">
                  <c:v>1378</c:v>
                </c:pt>
                <c:pt idx="3">
                  <c:v>1298</c:v>
                </c:pt>
                <c:pt idx="4">
                  <c:v>1287</c:v>
                </c:pt>
                <c:pt idx="5">
                  <c:v>1118</c:v>
                </c:pt>
                <c:pt idx="6">
                  <c:v>1101</c:v>
                </c:pt>
                <c:pt idx="7">
                  <c:v>837</c:v>
                </c:pt>
                <c:pt idx="8">
                  <c:v>927</c:v>
                </c:pt>
                <c:pt idx="9">
                  <c:v>832</c:v>
                </c:pt>
                <c:pt idx="10">
                  <c:v>1262</c:v>
                </c:pt>
                <c:pt idx="11">
                  <c:v>1294</c:v>
                </c:pt>
                <c:pt idx="12">
                  <c:v>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4A-436F-AF1B-312E3EBD9EC3}"/>
            </c:ext>
          </c:extLst>
        </c:ser>
        <c:ser>
          <c:idx val="3"/>
          <c:order val="3"/>
          <c:tx>
            <c:strRef>
              <c:f>'[Chart in Microsoft PowerPoint]Sheet1 (2)'!$E$1</c:f>
              <c:strCache>
                <c:ptCount val="1"/>
                <c:pt idx="0">
                  <c:v>Initiated Treatment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'[Chart in Microsoft PowerPoint]Sheet1 (2)'!$A$2:$A$14</c:f>
              <c:numCache>
                <c:formatCode>[$-409]mmm\-yy;@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'[Chart in Microsoft PowerPoint]Sheet1 (2)'!$E$2:$E$14</c:f>
              <c:numCache>
                <c:formatCode>0</c:formatCode>
                <c:ptCount val="13"/>
                <c:pt idx="0">
                  <c:v>1267</c:v>
                </c:pt>
                <c:pt idx="1">
                  <c:v>1335</c:v>
                </c:pt>
                <c:pt idx="2">
                  <c:v>1113</c:v>
                </c:pt>
                <c:pt idx="3">
                  <c:v>1068</c:v>
                </c:pt>
                <c:pt idx="4">
                  <c:v>1042</c:v>
                </c:pt>
                <c:pt idx="5">
                  <c:v>885</c:v>
                </c:pt>
                <c:pt idx="6">
                  <c:v>802</c:v>
                </c:pt>
                <c:pt idx="7">
                  <c:v>619</c:v>
                </c:pt>
                <c:pt idx="8">
                  <c:v>623</c:v>
                </c:pt>
                <c:pt idx="9">
                  <c:v>315</c:v>
                </c:pt>
                <c:pt idx="10">
                  <c:v>227</c:v>
                </c:pt>
                <c:pt idx="11">
                  <c:v>49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4A-436F-AF1B-312E3EBD9E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906320"/>
        <c:axId val="197906648"/>
      </c:barChart>
      <c:lineChart>
        <c:grouping val="standard"/>
        <c:varyColors val="0"/>
        <c:ser>
          <c:idx val="4"/>
          <c:order val="4"/>
          <c:tx>
            <c:strRef>
              <c:f>'[Chart in Microsoft PowerPoint]Sheet1 (2)'!$F$1</c:f>
              <c:strCache>
                <c:ptCount val="1"/>
                <c:pt idx="0">
                  <c:v>Percent Linked to Care* (among received confirmatory test)</c:v>
                </c:pt>
              </c:strCache>
            </c:strRef>
          </c:tx>
          <c:spPr>
            <a:ln w="19050" cap="rnd">
              <a:solidFill>
                <a:srgbClr val="FFF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FF00"/>
              </a:solidFill>
              <a:ln w="19050">
                <a:solidFill>
                  <a:srgbClr val="FFFF00"/>
                </a:solidFill>
              </a:ln>
              <a:effectLst/>
            </c:spPr>
          </c:marker>
          <c:cat>
            <c:numRef>
              <c:f>'[Chart in Microsoft PowerPoint]Sheet1 (2)'!$A$2:$A$14</c:f>
              <c:numCache>
                <c:formatCode>[$-409]mmm\-yy;@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'[Chart in Microsoft PowerPoint]Sheet1 (2)'!$F$2:$F$14</c:f>
              <c:numCache>
                <c:formatCode>0%</c:formatCode>
                <c:ptCount val="13"/>
                <c:pt idx="0">
                  <c:v>0.65119705340699818</c:v>
                </c:pt>
                <c:pt idx="1">
                  <c:v>0.63184079601990051</c:v>
                </c:pt>
                <c:pt idx="2">
                  <c:v>0.61462522851919565</c:v>
                </c:pt>
                <c:pt idx="3">
                  <c:v>0.60076775431861806</c:v>
                </c:pt>
                <c:pt idx="4">
                  <c:v>0.5691087613293051</c:v>
                </c:pt>
                <c:pt idx="5">
                  <c:v>0.55429769392033545</c:v>
                </c:pt>
                <c:pt idx="6">
                  <c:v>0.57836153161175419</c:v>
                </c:pt>
                <c:pt idx="7">
                  <c:v>0.55530600786075235</c:v>
                </c:pt>
                <c:pt idx="8">
                  <c:v>0.60420121614151467</c:v>
                </c:pt>
                <c:pt idx="9">
                  <c:v>0.68878865979381443</c:v>
                </c:pt>
                <c:pt idx="10">
                  <c:v>0.76176890156918686</c:v>
                </c:pt>
                <c:pt idx="11">
                  <c:v>0.70227081581160644</c:v>
                </c:pt>
                <c:pt idx="12">
                  <c:v>0.44027149321266967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04A-436F-AF1B-312E3EBD9EC3}"/>
            </c:ext>
          </c:extLst>
        </c:ser>
        <c:ser>
          <c:idx val="5"/>
          <c:order val="5"/>
          <c:tx>
            <c:strRef>
              <c:f>'[Chart in Microsoft PowerPoint]Sheet1 (2)'!$G$1</c:f>
              <c:strCache>
                <c:ptCount val="1"/>
                <c:pt idx="0">
                  <c:v>Percent Treated (among RNA+)</c:v>
                </c:pt>
              </c:strCache>
            </c:strRef>
          </c:tx>
          <c:spPr>
            <a:ln w="19050" cap="rnd">
              <a:solidFill>
                <a:srgbClr val="FFFF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27E">
                  <a:lumMod val="20000"/>
                  <a:lumOff val="80000"/>
                </a:srgbClr>
              </a:solidFill>
              <a:ln w="19050">
                <a:solidFill>
                  <a:srgbClr val="FFFFFF"/>
                </a:solidFill>
              </a:ln>
              <a:effectLst/>
            </c:spPr>
          </c:marker>
          <c:cat>
            <c:numRef>
              <c:f>'[Chart in Microsoft PowerPoint]Sheet1 (2)'!$A$2:$A$14</c:f>
              <c:numCache>
                <c:formatCode>[$-409]mmm\-yy;@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'[Chart in Microsoft PowerPoint]Sheet1 (2)'!$G$2:$G$14</c:f>
              <c:numCache>
                <c:formatCode>0%</c:formatCode>
                <c:ptCount val="13"/>
                <c:pt idx="0">
                  <c:v>0.84074319840743195</c:v>
                </c:pt>
                <c:pt idx="1">
                  <c:v>0.83541927409261574</c:v>
                </c:pt>
                <c:pt idx="2">
                  <c:v>0.80769230769230771</c:v>
                </c:pt>
                <c:pt idx="3">
                  <c:v>0.82280431432973811</c:v>
                </c:pt>
                <c:pt idx="4">
                  <c:v>0.8096348096348096</c:v>
                </c:pt>
                <c:pt idx="5">
                  <c:v>0.79159212880143115</c:v>
                </c:pt>
                <c:pt idx="6">
                  <c:v>0.72842870118074476</c:v>
                </c:pt>
                <c:pt idx="7">
                  <c:v>0.73954599761051376</c:v>
                </c:pt>
                <c:pt idx="8">
                  <c:v>0.67206040992448757</c:v>
                </c:pt>
                <c:pt idx="9">
                  <c:v>0.37860576923076922</c:v>
                </c:pt>
                <c:pt idx="10">
                  <c:v>0.17987321711568938</c:v>
                </c:pt>
                <c:pt idx="11">
                  <c:v>3.7867078825347761E-2</c:v>
                </c:pt>
                <c:pt idx="12">
                  <c:v>9.0791180285343717E-3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04A-436F-AF1B-312E3EBD9E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9540696"/>
        <c:axId val="399535448"/>
      </c:lineChart>
      <c:dateAx>
        <c:axId val="1979063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 of Most</a:t>
                </a:r>
                <a:r>
                  <a:rPr lang="en-US" baseline="0" dirty="0"/>
                  <a:t> Recent Positive Screening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906648"/>
        <c:crosses val="autoZero"/>
        <c:auto val="1"/>
        <c:lblOffset val="100"/>
        <c:baseTimeUnit val="months"/>
      </c:dateAx>
      <c:valAx>
        <c:axId val="197906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Persons</a:t>
                </a:r>
                <a:r>
                  <a:rPr lang="en-US" baseline="0" dirty="0"/>
                  <a:t> per Month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906320"/>
        <c:crosses val="autoZero"/>
        <c:crossBetween val="between"/>
      </c:valAx>
      <c:valAx>
        <c:axId val="39953544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540696"/>
        <c:crosses val="max"/>
        <c:crossBetween val="between"/>
      </c:valAx>
      <c:dateAx>
        <c:axId val="399540696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39953544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RNA Confirmed Positive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[$-409]mmmm\-yy;@</c:formatCode>
                <c:ptCount val="6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653</c:v>
                </c:pt>
                <c:pt idx="1">
                  <c:v>934</c:v>
                </c:pt>
                <c:pt idx="2">
                  <c:v>760</c:v>
                </c:pt>
                <c:pt idx="3">
                  <c:v>571</c:v>
                </c:pt>
                <c:pt idx="4">
                  <c:v>646</c:v>
                </c:pt>
                <c:pt idx="5">
                  <c:v>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C0-42EF-92E8-97A111FE1AD8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CoreAg Confirmed Positive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[$-409]mmmm\-yy;@</c:formatCode>
                <c:ptCount val="6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</c:numCache>
            </c:numRef>
          </c:cat>
          <c:val>
            <c:numRef>
              <c:f>Sheet1!$E$2:$E$7</c:f>
              <c:numCache>
                <c:formatCode>General</c:formatCode>
                <c:ptCount val="6"/>
                <c:pt idx="0">
                  <c:v>319</c:v>
                </c:pt>
                <c:pt idx="1">
                  <c:v>209</c:v>
                </c:pt>
                <c:pt idx="2">
                  <c:v>246</c:v>
                </c:pt>
                <c:pt idx="3">
                  <c:v>1072</c:v>
                </c:pt>
                <c:pt idx="4">
                  <c:v>1304</c:v>
                </c:pt>
                <c:pt idx="5">
                  <c:v>1076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C0-42EF-92E8-97A111FE1AD8}"/>
            </c:ext>
          </c:extLst>
        </c:ser>
        <c:ser>
          <c:idx val="6"/>
          <c:order val="4"/>
          <c:tx>
            <c:strRef>
              <c:f>Sheet1!$H$1</c:f>
              <c:strCache>
                <c:ptCount val="1"/>
                <c:pt idx="0">
                  <c:v>GeneXpert Confirmed Positive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[$-409]mmmm\-yy;@</c:formatCode>
                <c:ptCount val="6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</c:numCache>
            </c:numRef>
          </c:cat>
          <c:val>
            <c:numRef>
              <c:f>Sheet1!$H$2:$H$7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C0-42EF-92E8-97A111FE1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33614040"/>
        <c:axId val="433617976"/>
      </c:barChart>
      <c:lineChart>
        <c:grouping val="standard"/>
        <c:varyColors val="0"/>
        <c:ser>
          <c:idx val="2"/>
          <c:order val="1"/>
          <c:tx>
            <c:strRef>
              <c:f>Sheet1!$D$1</c:f>
              <c:strCache>
                <c:ptCount val="1"/>
                <c:pt idx="0">
                  <c:v>RNA % Enrolled*</c:v>
                </c:pt>
              </c:strCache>
            </c:strRef>
          </c:tx>
          <c:spPr>
            <a:ln w="190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Sheet1!$A$2:$A$7</c:f>
              <c:numCache>
                <c:formatCode>[$-409]mmmm\-yy;@</c:formatCode>
                <c:ptCount val="6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</c:numCache>
            </c:numRef>
          </c:cat>
          <c:val>
            <c:numRef>
              <c:f>Sheet1!$D$2:$D$7</c:f>
              <c:numCache>
                <c:formatCode>0.0%</c:formatCode>
                <c:ptCount val="6"/>
                <c:pt idx="0">
                  <c:v>0.79785604900459417</c:v>
                </c:pt>
                <c:pt idx="1">
                  <c:v>0.80620985010706636</c:v>
                </c:pt>
                <c:pt idx="2">
                  <c:v>0.75526315789473686</c:v>
                </c:pt>
                <c:pt idx="3">
                  <c:v>0.70052539404553416</c:v>
                </c:pt>
                <c:pt idx="4">
                  <c:v>0.5727554179566563</c:v>
                </c:pt>
                <c:pt idx="5">
                  <c:v>0.22123893805309736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4C0-42EF-92E8-97A111FE1AD8}"/>
            </c:ext>
          </c:extLst>
        </c:ser>
        <c:ser>
          <c:idx val="5"/>
          <c:order val="3"/>
          <c:tx>
            <c:strRef>
              <c:f>Sheet1!$G$1</c:f>
              <c:strCache>
                <c:ptCount val="1"/>
                <c:pt idx="0">
                  <c:v>CoreAg % Enrolled*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Sheet1!$A$2:$A$7</c:f>
              <c:numCache>
                <c:formatCode>[$-409]mmmm\-yy;@</c:formatCode>
                <c:ptCount val="6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</c:numCache>
            </c:numRef>
          </c:cat>
          <c:val>
            <c:numRef>
              <c:f>Sheet1!$G$2:$G$7</c:f>
              <c:numCache>
                <c:formatCode>0.0%</c:formatCode>
                <c:ptCount val="6"/>
                <c:pt idx="0">
                  <c:v>0.68965517241379315</c:v>
                </c:pt>
                <c:pt idx="1">
                  <c:v>0.67942583732057416</c:v>
                </c:pt>
                <c:pt idx="2">
                  <c:v>0.37804878048780488</c:v>
                </c:pt>
                <c:pt idx="3">
                  <c:v>0.21548507462686567</c:v>
                </c:pt>
                <c:pt idx="4">
                  <c:v>0.13803680981595093</c:v>
                </c:pt>
                <c:pt idx="5">
                  <c:v>2.2304832713754646E-2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4C0-42EF-92E8-97A111FE1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5931016"/>
        <c:axId val="425930032"/>
      </c:lineChart>
      <c:dateAx>
        <c:axId val="433614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dirty="0"/>
                  <a:t>Month of First Positive</a:t>
                </a:r>
                <a:r>
                  <a:rPr lang="en-US" sz="1050" baseline="0" dirty="0"/>
                  <a:t> Confirmatory Test</a:t>
                </a:r>
                <a:endParaRPr lang="en-US" sz="1050" dirty="0"/>
              </a:p>
            </c:rich>
          </c:tx>
          <c:layout>
            <c:manualLayout>
              <c:xMode val="edge"/>
              <c:yMode val="edge"/>
              <c:x val="0.38246124635666984"/>
              <c:y val="0.7799768411301528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617976"/>
        <c:crosses val="autoZero"/>
        <c:auto val="1"/>
        <c:lblOffset val="100"/>
        <c:baseTimeUnit val="months"/>
      </c:dateAx>
      <c:valAx>
        <c:axId val="4336179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Unique</a:t>
                </a:r>
                <a:r>
                  <a:rPr lang="en-US" baseline="0" dirty="0"/>
                  <a:t> Persons Tested per Month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614040"/>
        <c:crosses val="autoZero"/>
        <c:crossBetween val="between"/>
      </c:valAx>
      <c:valAx>
        <c:axId val="425930032"/>
        <c:scaling>
          <c:orientation val="minMax"/>
          <c:max val="1"/>
        </c:scaling>
        <c:delete val="0"/>
        <c:axPos val="r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Percentage</a:t>
                </a:r>
                <a:r>
                  <a:rPr lang="en-US" baseline="0" dirty="0"/>
                  <a:t> Enrolled in Program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5931016"/>
        <c:crosses val="max"/>
        <c:crossBetween val="between"/>
      </c:valAx>
      <c:dateAx>
        <c:axId val="425931016"/>
        <c:scaling>
          <c:orientation val="minMax"/>
        </c:scaling>
        <c:delete val="1"/>
        <c:axPos val="b"/>
        <c:numFmt formatCode="[$-409]mmmm\-yy;@" sourceLinked="1"/>
        <c:majorTickMark val="out"/>
        <c:minorTickMark val="none"/>
        <c:tickLblPos val="nextTo"/>
        <c:crossAx val="425930032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Screened HCV Positive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BB5A99D-9839-471F-8DEF-6EC7FA2467A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1D89-4497-B82F-51C96683289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68336C7-4E9A-4F11-B37C-88C3586689F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1D89-4497-B82F-51C96683289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75DCDD4-9A36-4507-8B80-4C4B63FF555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1D89-4497-B82F-51C96683289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0F5AE7D-8FAC-4350-901F-D2926AFA1DA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D89-4497-B82F-51C96683289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F0FD9B4-D778-4DCB-9D2C-08186A7F595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1D89-4497-B82F-51C96683289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30AAD8FA-A0D0-4228-86BA-D67C600B860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1D89-4497-B82F-51C96683289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DC8418C-29CD-4D2C-AEF3-B74F88036B0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1D89-4497-B82F-51C96683289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33C2A42-D5B3-4D0D-892A-C5862C3D500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D89-4497-B82F-51C96683289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76EA6E24-089C-4E68-AF49-2B5D0071187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1D89-4497-B82F-51C96683289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8ABF7733-6888-4821-B81E-A6566DC56EC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1D89-4497-B82F-51C96683289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9DAFA686-7CA0-4FE3-972E-904A55682FB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1D89-4497-B82F-51C96683289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7A826206-99FF-41A8-A61F-0055F71E899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1D89-4497-B82F-51C966832892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3AB8E785-0866-4263-8A40-155D072DC98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1D89-4497-B82F-51C966832892}"/>
                </c:ext>
              </c:extLst>
            </c:dLbl>
            <c:spPr>
              <a:noFill/>
              <a:ln>
                <a:solidFill>
                  <a:srgbClr val="FF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Sheet1!$A$2:$A$14</c:f>
              <c:numCache>
                <c:formatCode>mmm\-yy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2715</c:v>
                </c:pt>
                <c:pt idx="1">
                  <c:v>3015</c:v>
                </c:pt>
                <c:pt idx="2">
                  <c:v>2735</c:v>
                </c:pt>
                <c:pt idx="3">
                  <c:v>2605</c:v>
                </c:pt>
                <c:pt idx="4">
                  <c:v>2648</c:v>
                </c:pt>
                <c:pt idx="5">
                  <c:v>2385</c:v>
                </c:pt>
                <c:pt idx="6">
                  <c:v>2246</c:v>
                </c:pt>
                <c:pt idx="7">
                  <c:v>1781</c:v>
                </c:pt>
                <c:pt idx="8">
                  <c:v>1809</c:v>
                </c:pt>
                <c:pt idx="9">
                  <c:v>1552</c:v>
                </c:pt>
                <c:pt idx="10">
                  <c:v>2103</c:v>
                </c:pt>
                <c:pt idx="11">
                  <c:v>2378</c:v>
                </c:pt>
                <c:pt idx="12">
                  <c:v>2210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Sheet1!$C$2:$C$14</c15:f>
                <c15:dlblRangeCache>
                  <c:ptCount val="13"/>
                  <c:pt idx="0">
                    <c:v>39,235</c:v>
                  </c:pt>
                  <c:pt idx="1">
                    <c:v>46,579</c:v>
                  </c:pt>
                  <c:pt idx="2">
                    <c:v>46,294</c:v>
                  </c:pt>
                  <c:pt idx="3">
                    <c:v>50,165</c:v>
                  </c:pt>
                  <c:pt idx="4">
                    <c:v>57,580</c:v>
                  </c:pt>
                  <c:pt idx="5">
                    <c:v>52,341</c:v>
                  </c:pt>
                  <c:pt idx="6">
                    <c:v>50,027</c:v>
                  </c:pt>
                  <c:pt idx="7">
                    <c:v>42,213</c:v>
                  </c:pt>
                  <c:pt idx="8">
                    <c:v>44,736</c:v>
                  </c:pt>
                  <c:pt idx="9">
                    <c:v>43,277</c:v>
                  </c:pt>
                  <c:pt idx="10">
                    <c:v>65,924</c:v>
                  </c:pt>
                  <c:pt idx="11">
                    <c:v>80,627</c:v>
                  </c:pt>
                  <c:pt idx="12">
                    <c:v>69,743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1D89-4497-B82F-51C966832892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Sheet1!$A$2:$A$14</c:f>
              <c:numCache>
                <c:formatCode>mmm\-yy</c:formatCode>
                <c:ptCount val="13"/>
                <c:pt idx="0">
                  <c:v>42887</c:v>
                </c:pt>
                <c:pt idx="1">
                  <c:v>42917</c:v>
                </c:pt>
                <c:pt idx="2">
                  <c:v>42948</c:v>
                </c:pt>
                <c:pt idx="3">
                  <c:v>42979</c:v>
                </c:pt>
                <c:pt idx="4">
                  <c:v>43009</c:v>
                </c:pt>
                <c:pt idx="5">
                  <c:v>43040</c:v>
                </c:pt>
                <c:pt idx="6">
                  <c:v>43070</c:v>
                </c:pt>
                <c:pt idx="7">
                  <c:v>43101</c:v>
                </c:pt>
                <c:pt idx="8">
                  <c:v>43132</c:v>
                </c:pt>
                <c:pt idx="9">
                  <c:v>43160</c:v>
                </c:pt>
                <c:pt idx="10">
                  <c:v>43191</c:v>
                </c:pt>
                <c:pt idx="11">
                  <c:v>43221</c:v>
                </c:pt>
                <c:pt idx="12">
                  <c:v>43252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1163</c:v>
                </c:pt>
                <c:pt idx="1">
                  <c:v>1161</c:v>
                </c:pt>
                <c:pt idx="2">
                  <c:v>1004</c:v>
                </c:pt>
                <c:pt idx="3">
                  <c:v>1041</c:v>
                </c:pt>
                <c:pt idx="4">
                  <c:v>1023</c:v>
                </c:pt>
                <c:pt idx="5">
                  <c:v>1065</c:v>
                </c:pt>
                <c:pt idx="6">
                  <c:v>907</c:v>
                </c:pt>
                <c:pt idx="7">
                  <c:v>342</c:v>
                </c:pt>
                <c:pt idx="8">
                  <c:v>1026</c:v>
                </c:pt>
                <c:pt idx="9">
                  <c:v>1583</c:v>
                </c:pt>
                <c:pt idx="10">
                  <c:v>121</c:v>
                </c:pt>
                <c:pt idx="11">
                  <c:v>959</c:v>
                </c:pt>
                <c:pt idx="12">
                  <c:v>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89-4497-B82F-51C966832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0"/>
        <c:axId val="185511472"/>
        <c:axId val="185514752"/>
      </c:barChart>
      <c:dateAx>
        <c:axId val="185511472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514752"/>
        <c:crosses val="autoZero"/>
        <c:auto val="1"/>
        <c:lblOffset val="100"/>
        <c:baseTimeUnit val="months"/>
      </c:dateAx>
      <c:valAx>
        <c:axId val="185514752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FFFFFF">
                  <a:lumMod val="50000"/>
                </a:srgb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Persons</a:t>
                </a:r>
                <a:r>
                  <a:rPr lang="en-US" baseline="0" dirty="0"/>
                  <a:t> per Month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51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268192577850693"/>
          <c:y val="0.91696955317828066"/>
          <c:w val="0.39320542912669271"/>
          <c:h val="5.41504232325766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0.33333</cdr:x>
      <cdr:y>0.21886</cdr:y>
    </cdr:from>
    <cdr:to>
      <cdr:x>0.3502</cdr:x>
      <cdr:y>0.25401</cdr:y>
    </cdr:to>
    <cdr:sp macro="" textlink="">
      <cdr:nvSpPr>
        <cdr:cNvPr id="4" name="Down Arrow 3"/>
        <cdr:cNvSpPr/>
      </cdr:nvSpPr>
      <cdr:spPr>
        <a:xfrm xmlns:a="http://schemas.openxmlformats.org/drawingml/2006/main">
          <a:off x="3047970" y="1125695"/>
          <a:ext cx="154218" cy="180830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0.35794</cdr:x>
      <cdr:y>0.41871</cdr:y>
    </cdr:from>
    <cdr:to>
      <cdr:x>0.46628</cdr:x>
      <cdr:y>0.47293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3273014" y="2153612"/>
          <a:ext cx="990660" cy="278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97.7</a:t>
          </a:r>
          <a:r>
            <a:rPr lang="en-US" sz="1100" dirty="0"/>
            <a:t>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0.3502</cdr:x>
      <cdr:y>0.84056</cdr:y>
    </cdr:from>
    <cdr:to>
      <cdr:x>0.45854</cdr:x>
      <cdr:y>0.89478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3202218" y="4323415"/>
          <a:ext cx="990660" cy="278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98.2%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0.67714</cdr:x>
      <cdr:y>0.91817</cdr:y>
    </cdr:from>
    <cdr:to>
      <cdr:x>0.86706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33695" y="3633903"/>
          <a:ext cx="1524000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dirty="0">
              <a:solidFill>
                <a:schemeClr val="bg1"/>
              </a:solidFill>
            </a:rPr>
            <a:t>Total Screened per Month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3908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9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50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14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98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59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7081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0000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51500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4244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83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8909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6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31012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44610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16863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4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6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09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4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4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0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18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E182-0E85-4180-B7CD-FA3DB076697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AAB92-7C9B-41A8-ABA2-613B9ABA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2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7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Elimination Care Cascade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Shaun Shadaker MPH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Lia Gvinjilia MD, PhD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CDC Foundation </a:t>
            </a:r>
          </a:p>
        </p:txBody>
      </p:sp>
    </p:spTree>
    <p:extLst>
      <p:ext uri="{BB962C8B-B14F-4D97-AF65-F5344CB8AC3E}">
        <p14:creationId xmlns:p14="http://schemas.microsoft.com/office/powerpoint/2010/main" val="7298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57557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Reports on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Key Performance Indicators</a:t>
            </a:r>
          </a:p>
        </p:txBody>
      </p:sp>
    </p:spTree>
    <p:extLst>
      <p:ext uri="{BB962C8B-B14F-4D97-AF65-F5344CB8AC3E}">
        <p14:creationId xmlns:p14="http://schemas.microsoft.com/office/powerpoint/2010/main" val="4280775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843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C000"/>
                </a:solidFill>
                <a:latin typeface="Calibri Light" panose="020F0302020204030204"/>
              </a:rPr>
              <a:t>Persons Screened per Month, Georgia HCV elimination program, January 2015 – June 2018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33705" y="622998"/>
          <a:ext cx="8329295" cy="3853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5844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7145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C000"/>
                </a:solidFill>
                <a:latin typeface="Calibri Light" panose="020F0302020204030204"/>
              </a:rPr>
              <a:t>Screenings and HCV Positivity per Month, Georgia HCV elimination program, </a:t>
            </a:r>
          </a:p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C000"/>
                </a:solidFill>
                <a:latin typeface="Calibri Light" panose="020F0302020204030204"/>
              </a:rPr>
              <a:t>January 2015 – June 2018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6866829"/>
              </p:ext>
            </p:extLst>
          </p:nvPr>
        </p:nvGraphicFramePr>
        <p:xfrm>
          <a:off x="533400" y="995362"/>
          <a:ext cx="8153400" cy="370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8673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7101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Care Cascade by Month of Positive Screening Result,  June 2017 – June 2018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62600" y="4900940"/>
            <a:ext cx="33922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 Linked to care defined as receiving a confirmatory test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433705" y="819150"/>
          <a:ext cx="8100695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9003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7597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C000"/>
                </a:solidFill>
                <a:latin typeface="Calibri Light" panose="020F0302020204030204"/>
              </a:rPr>
              <a:t>Positive Confirmations and Percent Enrolled by Testing Methodology and Month,  </a:t>
            </a:r>
          </a:p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C000"/>
                </a:solidFill>
                <a:latin typeface="Calibri Light" panose="020F0302020204030204"/>
              </a:rPr>
              <a:t>January 2018 – June 2018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745231"/>
              </p:ext>
            </p:extLst>
          </p:nvPr>
        </p:nvGraphicFramePr>
        <p:xfrm>
          <a:off x="433705" y="899997"/>
          <a:ext cx="8253095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943600" y="4862840"/>
            <a:ext cx="30748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* Enrollment defined as completing initial work-up</a:t>
            </a:r>
          </a:p>
        </p:txBody>
      </p:sp>
    </p:spTree>
    <p:extLst>
      <p:ext uri="{BB962C8B-B14F-4D97-AF65-F5344CB8AC3E}">
        <p14:creationId xmlns:p14="http://schemas.microsoft.com/office/powerpoint/2010/main" val="1837720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785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C000"/>
                </a:solidFill>
                <a:latin typeface="Calibri Light" panose="020F0302020204030204"/>
              </a:rPr>
              <a:t>HCV Positive Screenings and Treatment Initiation per Month,  June 2017 – June 2018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880079"/>
              </p:ext>
            </p:extLst>
          </p:nvPr>
        </p:nvGraphicFramePr>
        <p:xfrm>
          <a:off x="433705" y="666751"/>
          <a:ext cx="8024495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5486400" y="4552950"/>
            <a:ext cx="381000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7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145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C000"/>
                </a:solidFill>
              </a:rPr>
              <a:t>Discussion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Key Performance Indicators</a:t>
            </a:r>
          </a:p>
        </p:txBody>
      </p:sp>
    </p:spTree>
    <p:extLst>
      <p:ext uri="{BB962C8B-B14F-4D97-AF65-F5344CB8AC3E}">
        <p14:creationId xmlns:p14="http://schemas.microsoft.com/office/powerpoint/2010/main" val="1930349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8253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 Light" panose="020F0302020204030204"/>
              </a:rPr>
              <a:t>Monthly Screening Report</a:t>
            </a:r>
            <a:endParaRPr lang="en-US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460090"/>
              </p:ext>
            </p:extLst>
          </p:nvPr>
        </p:nvGraphicFramePr>
        <p:xfrm>
          <a:off x="761999" y="819150"/>
          <a:ext cx="7010400" cy="3809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601">
                  <a:extLst>
                    <a:ext uri="{9D8B030D-6E8A-4147-A177-3AD203B41FA5}">
                      <a16:colId xmlns:a16="http://schemas.microsoft.com/office/drawing/2014/main" val="9434492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8503555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24795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55525009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91537242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9237787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1723403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869549568"/>
                    </a:ext>
                  </a:extLst>
                </a:gridCol>
                <a:gridCol w="594044">
                  <a:extLst>
                    <a:ext uri="{9D8B030D-6E8A-4147-A177-3AD203B41FA5}">
                      <a16:colId xmlns:a16="http://schemas.microsoft.com/office/drawing/2014/main" val="1530128745"/>
                    </a:ext>
                  </a:extLst>
                </a:gridCol>
                <a:gridCol w="701355">
                  <a:extLst>
                    <a:ext uri="{9D8B030D-6E8A-4147-A177-3AD203B41FA5}">
                      <a16:colId xmlns:a16="http://schemas.microsoft.com/office/drawing/2014/main" val="517096069"/>
                    </a:ext>
                  </a:extLst>
                </a:gridCol>
              </a:tblGrid>
              <a:tr h="605073">
                <a:tc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Screening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N Anti-HCV positive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% Anti-HCV positive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817259"/>
                  </a:ext>
                </a:extLst>
              </a:tr>
              <a:tr h="1168318"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Total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PID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15-digits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Total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PID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15-DIGIT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Total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PID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15-digit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1064754530"/>
                  </a:ext>
                </a:extLst>
              </a:tr>
              <a:tr h="509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2193499301"/>
                  </a:ext>
                </a:extLst>
              </a:tr>
              <a:tr h="509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2571252775"/>
                  </a:ext>
                </a:extLst>
              </a:tr>
              <a:tr h="509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Groups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2568862072"/>
                  </a:ext>
                </a:extLst>
              </a:tr>
              <a:tr h="509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177036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468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8253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 Light" panose="020F0302020204030204"/>
              </a:rPr>
              <a:t>Monthly Confirmatory Test Report</a:t>
            </a:r>
            <a:endParaRPr lang="en-US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630145"/>
              </p:ext>
            </p:extLst>
          </p:nvPr>
        </p:nvGraphicFramePr>
        <p:xfrm>
          <a:off x="761999" y="819150"/>
          <a:ext cx="7543801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0776">
                  <a:extLst>
                    <a:ext uri="{9D8B030D-6E8A-4147-A177-3AD203B41FA5}">
                      <a16:colId xmlns:a16="http://schemas.microsoft.com/office/drawing/2014/main" val="943449209"/>
                    </a:ext>
                  </a:extLst>
                </a:gridCol>
                <a:gridCol w="1389647">
                  <a:extLst>
                    <a:ext uri="{9D8B030D-6E8A-4147-A177-3AD203B41FA5}">
                      <a16:colId xmlns:a16="http://schemas.microsoft.com/office/drawing/2014/main" val="3850355576"/>
                    </a:ext>
                  </a:extLst>
                </a:gridCol>
                <a:gridCol w="1786689">
                  <a:extLst>
                    <a:ext uri="{9D8B030D-6E8A-4147-A177-3AD203B41FA5}">
                      <a16:colId xmlns:a16="http://schemas.microsoft.com/office/drawing/2014/main" val="2915372422"/>
                    </a:ext>
                  </a:extLst>
                </a:gridCol>
                <a:gridCol w="1786689">
                  <a:extLst>
                    <a:ext uri="{9D8B030D-6E8A-4147-A177-3AD203B41FA5}">
                      <a16:colId xmlns:a16="http://schemas.microsoft.com/office/drawing/2014/main" val="2869549568"/>
                    </a:ext>
                  </a:extLst>
                </a:gridCol>
              </a:tblGrid>
              <a:tr h="837768"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Confirmatory</a:t>
                      </a:r>
                      <a:r>
                        <a:rPr lang="en-US" sz="14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14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Number Positive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Percent Positive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528817259"/>
                  </a:ext>
                </a:extLst>
              </a:tr>
              <a:tr h="7049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2193499301"/>
                  </a:ext>
                </a:extLst>
              </a:tr>
              <a:tr h="7049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2571252775"/>
                  </a:ext>
                </a:extLst>
              </a:tr>
              <a:tr h="7049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Groups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2568862072"/>
                  </a:ext>
                </a:extLst>
              </a:tr>
              <a:tr h="7049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ctr"/>
                </a:tc>
                <a:extLst>
                  <a:ext uri="{0D108BD9-81ED-4DB2-BD59-A6C34878D82A}">
                    <a16:rowId xmlns:a16="http://schemas.microsoft.com/office/drawing/2014/main" val="177036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63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8253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 Light" panose="020F0302020204030204"/>
              </a:rPr>
              <a:t>Monthly Confirmatory Test Report (Lugar Center)</a:t>
            </a:r>
            <a:endParaRPr lang="en-US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411043"/>
              </p:ext>
            </p:extLst>
          </p:nvPr>
        </p:nvGraphicFramePr>
        <p:xfrm>
          <a:off x="457200" y="971550"/>
          <a:ext cx="8229598" cy="3657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1754">
                  <a:extLst>
                    <a:ext uri="{9D8B030D-6E8A-4147-A177-3AD203B41FA5}">
                      <a16:colId xmlns:a16="http://schemas.microsoft.com/office/drawing/2014/main" val="2903790539"/>
                    </a:ext>
                  </a:extLst>
                </a:gridCol>
                <a:gridCol w="863546">
                  <a:extLst>
                    <a:ext uri="{9D8B030D-6E8A-4147-A177-3AD203B41FA5}">
                      <a16:colId xmlns:a16="http://schemas.microsoft.com/office/drawing/2014/main" val="1139772152"/>
                    </a:ext>
                  </a:extLst>
                </a:gridCol>
                <a:gridCol w="872182">
                  <a:extLst>
                    <a:ext uri="{9D8B030D-6E8A-4147-A177-3AD203B41FA5}">
                      <a16:colId xmlns:a16="http://schemas.microsoft.com/office/drawing/2014/main" val="3575497157"/>
                    </a:ext>
                  </a:extLst>
                </a:gridCol>
                <a:gridCol w="1159311">
                  <a:extLst>
                    <a:ext uri="{9D8B030D-6E8A-4147-A177-3AD203B41FA5}">
                      <a16:colId xmlns:a16="http://schemas.microsoft.com/office/drawing/2014/main" val="3839499673"/>
                    </a:ext>
                  </a:extLst>
                </a:gridCol>
                <a:gridCol w="1392469">
                  <a:extLst>
                    <a:ext uri="{9D8B030D-6E8A-4147-A177-3AD203B41FA5}">
                      <a16:colId xmlns:a16="http://schemas.microsoft.com/office/drawing/2014/main" val="269625176"/>
                    </a:ext>
                  </a:extLst>
                </a:gridCol>
                <a:gridCol w="952060">
                  <a:extLst>
                    <a:ext uri="{9D8B030D-6E8A-4147-A177-3AD203B41FA5}">
                      <a16:colId xmlns:a16="http://schemas.microsoft.com/office/drawing/2014/main" val="967655452"/>
                    </a:ext>
                  </a:extLst>
                </a:gridCol>
                <a:gridCol w="595847">
                  <a:extLst>
                    <a:ext uri="{9D8B030D-6E8A-4147-A177-3AD203B41FA5}">
                      <a16:colId xmlns:a16="http://schemas.microsoft.com/office/drawing/2014/main" val="2827445357"/>
                    </a:ext>
                  </a:extLst>
                </a:gridCol>
                <a:gridCol w="952060">
                  <a:extLst>
                    <a:ext uri="{9D8B030D-6E8A-4147-A177-3AD203B41FA5}">
                      <a16:colId xmlns:a16="http://schemas.microsoft.com/office/drawing/2014/main" val="1751755947"/>
                    </a:ext>
                  </a:extLst>
                </a:gridCol>
                <a:gridCol w="820369">
                  <a:extLst>
                    <a:ext uri="{9D8B030D-6E8A-4147-A177-3AD203B41FA5}">
                      <a16:colId xmlns:a16="http://schemas.microsoft.com/office/drawing/2014/main" val="487675475"/>
                    </a:ext>
                  </a:extLst>
                </a:gridCol>
              </a:tblGrid>
              <a:tr h="435429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Confirmatory tests Conducted  by the Lugar Center by facilities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494146"/>
                  </a:ext>
                </a:extLst>
              </a:tr>
              <a:tr h="145868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Region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Municipality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Facility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Notification of blood sample collection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N of samples transported to LC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N of confirmatory (coreAg) tests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Positive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N of PCR tests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PCR positive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extLst>
                  <a:ext uri="{0D108BD9-81ED-4DB2-BD59-A6C34878D82A}">
                    <a16:rowId xmlns:a16="http://schemas.microsoft.com/office/drawing/2014/main" val="3482448829"/>
                  </a:ext>
                </a:extLst>
              </a:tr>
              <a:tr h="4571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6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7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8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ctr"/>
                </a:tc>
                <a:extLst>
                  <a:ext uri="{0D108BD9-81ED-4DB2-BD59-A6C34878D82A}">
                    <a16:rowId xmlns:a16="http://schemas.microsoft.com/office/drawing/2014/main" val="1358169153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extLst>
                  <a:ext uri="{0D108BD9-81ED-4DB2-BD59-A6C34878D82A}">
                    <a16:rowId xmlns:a16="http://schemas.microsoft.com/office/drawing/2014/main" val="3631573074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extLst>
                  <a:ext uri="{0D108BD9-81ED-4DB2-BD59-A6C34878D82A}">
                    <a16:rowId xmlns:a16="http://schemas.microsoft.com/office/drawing/2014/main" val="1134541262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3" marR="6483" marT="6483" marB="0" anchor="b"/>
                </a:tc>
                <a:extLst>
                  <a:ext uri="{0D108BD9-81ED-4DB2-BD59-A6C34878D82A}">
                    <a16:rowId xmlns:a16="http://schemas.microsoft.com/office/drawing/2014/main" val="3051367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10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8558506"/>
              </p:ext>
            </p:extLst>
          </p:nvPr>
        </p:nvGraphicFramePr>
        <p:xfrm>
          <a:off x="0" y="2"/>
          <a:ext cx="91440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0" y="180871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Georgia Hepatitis C Elimination Program Care Cascade, </a:t>
            </a:r>
          </a:p>
          <a:p>
            <a:pPr marL="0" marR="0" lvl="0" indent="0" algn="ctr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April 28, 2015 – June 30, 2018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3273014" y="2524377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99.9%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3273014" y="2886999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98.4%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3273014" y="3250374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92.5%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3276600" y="3613749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93.8%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3273014" y="1452096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84.3%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3048000" y="1477628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3048000" y="1885949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3048000" y="2219129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3048000" y="2573407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3048000" y="2919932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3048000" y="3299404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3048000" y="3661151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3048000" y="4027388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3048000" y="4393625"/>
            <a:ext cx="154218" cy="18083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TextBox 1"/>
          <p:cNvSpPr txBox="1"/>
          <p:nvPr/>
        </p:nvSpPr>
        <p:spPr>
          <a:xfrm>
            <a:off x="3272954" y="1814718"/>
            <a:ext cx="990660" cy="27888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84.8</a:t>
            </a:r>
            <a:r>
              <a:rPr lang="en-US" sz="1100" dirty="0"/>
              <a:t>%</a:t>
            </a:r>
          </a:p>
          <a:p>
            <a:endParaRPr lang="en-US" dirty="0"/>
          </a:p>
          <a:p>
            <a:endParaRPr lang="en-US" sz="1100" dirty="0"/>
          </a:p>
        </p:txBody>
      </p:sp>
      <p:sp>
        <p:nvSpPr>
          <p:cNvPr id="30" name="TextBox 1"/>
          <p:cNvSpPr txBox="1"/>
          <p:nvPr/>
        </p:nvSpPr>
        <p:spPr>
          <a:xfrm>
            <a:off x="3272954" y="1088730"/>
            <a:ext cx="990660" cy="27888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74.1</a:t>
            </a:r>
            <a:r>
              <a:rPr lang="en-US" sz="1100" dirty="0"/>
              <a:t>%</a:t>
            </a:r>
          </a:p>
          <a:p>
            <a:endParaRPr lang="en-US" dirty="0"/>
          </a:p>
          <a:p>
            <a:endParaRPr lang="en-US" sz="1100" dirty="0"/>
          </a:p>
        </p:txBody>
      </p:sp>
      <p:sp>
        <p:nvSpPr>
          <p:cNvPr id="31" name="TextBox 1"/>
          <p:cNvSpPr txBox="1"/>
          <p:nvPr/>
        </p:nvSpPr>
        <p:spPr>
          <a:xfrm>
            <a:off x="3272954" y="3976362"/>
            <a:ext cx="990660" cy="27888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77.1</a:t>
            </a:r>
            <a:r>
              <a:rPr lang="en-US" sz="1100" dirty="0"/>
              <a:t>%</a:t>
            </a:r>
          </a:p>
          <a:p>
            <a:endParaRPr lang="en-US" dirty="0"/>
          </a:p>
          <a:p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4960471" y="4897279"/>
            <a:ext cx="39549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* Among persons with PID.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41674448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8253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 Light" panose="020F0302020204030204"/>
              </a:rPr>
              <a:t>Monthly Care Cascade Report</a:t>
            </a:r>
            <a:endParaRPr lang="en-US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602739"/>
              </p:ext>
            </p:extLst>
          </p:nvPr>
        </p:nvGraphicFramePr>
        <p:xfrm>
          <a:off x="685800" y="819147"/>
          <a:ext cx="7953703" cy="3886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1258">
                  <a:extLst>
                    <a:ext uri="{9D8B030D-6E8A-4147-A177-3AD203B41FA5}">
                      <a16:colId xmlns:a16="http://schemas.microsoft.com/office/drawing/2014/main" val="2608945594"/>
                    </a:ext>
                  </a:extLst>
                </a:gridCol>
                <a:gridCol w="735342">
                  <a:extLst>
                    <a:ext uri="{9D8B030D-6E8A-4147-A177-3AD203B41FA5}">
                      <a16:colId xmlns:a16="http://schemas.microsoft.com/office/drawing/2014/main" val="351684261"/>
                    </a:ext>
                  </a:extLst>
                </a:gridCol>
                <a:gridCol w="4517103">
                  <a:extLst>
                    <a:ext uri="{9D8B030D-6E8A-4147-A177-3AD203B41FA5}">
                      <a16:colId xmlns:a16="http://schemas.microsoft.com/office/drawing/2014/main" val="4046332871"/>
                    </a:ext>
                  </a:extLst>
                </a:gridCol>
              </a:tblGrid>
              <a:tr h="2556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Indicator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Number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909557"/>
                  </a:ext>
                </a:extLst>
              </a:tr>
              <a:tr h="498559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Number of persons screened for HCV antibody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3560698"/>
                  </a:ext>
                </a:extLst>
              </a:tr>
              <a:tr h="396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anti-HCV positive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1252590"/>
                  </a:ext>
                </a:extLst>
              </a:tr>
              <a:tr h="345156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Confirmatory tests performed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1155764"/>
                  </a:ext>
                </a:extLst>
              </a:tr>
              <a:tr h="281238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positive results for HCV confirmatory tests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3195924"/>
                  </a:ext>
                </a:extLst>
              </a:tr>
              <a:tr h="460208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Completed pre-treatment diagnostics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8291407"/>
                  </a:ext>
                </a:extLst>
              </a:tr>
              <a:tr h="37072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Case reviewed by the committee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227671"/>
                  </a:ext>
                </a:extLst>
              </a:tr>
              <a:tr h="255671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Authorized to begin treatment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9421971"/>
                  </a:ext>
                </a:extLst>
              </a:tr>
              <a:tr h="255671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Treatment initiation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8378521"/>
                  </a:ext>
                </a:extLst>
              </a:tr>
              <a:tr h="255671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Completed treatment (EOT)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4242506"/>
                  </a:ext>
                </a:extLst>
              </a:tr>
              <a:tr h="255671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N of patients who had SVR assessment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8820566"/>
                  </a:ext>
                </a:extLst>
              </a:tr>
              <a:tr h="255671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(SVR) positive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402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674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8253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 Light" panose="020F0302020204030204"/>
              </a:rPr>
              <a:t>Monthly Treatment Monitoring Report</a:t>
            </a:r>
            <a:endParaRPr lang="en-US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189032"/>
              </p:ext>
            </p:extLst>
          </p:nvPr>
        </p:nvGraphicFramePr>
        <p:xfrm>
          <a:off x="457200" y="1047750"/>
          <a:ext cx="8229601" cy="30353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6476">
                  <a:extLst>
                    <a:ext uri="{9D8B030D-6E8A-4147-A177-3AD203B41FA5}">
                      <a16:colId xmlns:a16="http://schemas.microsoft.com/office/drawing/2014/main" val="214112694"/>
                    </a:ext>
                  </a:extLst>
                </a:gridCol>
                <a:gridCol w="1030294">
                  <a:extLst>
                    <a:ext uri="{9D8B030D-6E8A-4147-A177-3AD203B41FA5}">
                      <a16:colId xmlns:a16="http://schemas.microsoft.com/office/drawing/2014/main" val="3875857182"/>
                    </a:ext>
                  </a:extLst>
                </a:gridCol>
                <a:gridCol w="877280">
                  <a:extLst>
                    <a:ext uri="{9D8B030D-6E8A-4147-A177-3AD203B41FA5}">
                      <a16:colId xmlns:a16="http://schemas.microsoft.com/office/drawing/2014/main" val="245785593"/>
                    </a:ext>
                  </a:extLst>
                </a:gridCol>
                <a:gridCol w="907883">
                  <a:extLst>
                    <a:ext uri="{9D8B030D-6E8A-4147-A177-3AD203B41FA5}">
                      <a16:colId xmlns:a16="http://schemas.microsoft.com/office/drawing/2014/main" val="1824974905"/>
                    </a:ext>
                  </a:extLst>
                </a:gridCol>
                <a:gridCol w="1009892">
                  <a:extLst>
                    <a:ext uri="{9D8B030D-6E8A-4147-A177-3AD203B41FA5}">
                      <a16:colId xmlns:a16="http://schemas.microsoft.com/office/drawing/2014/main" val="2863017968"/>
                    </a:ext>
                  </a:extLst>
                </a:gridCol>
                <a:gridCol w="1247064">
                  <a:extLst>
                    <a:ext uri="{9D8B030D-6E8A-4147-A177-3AD203B41FA5}">
                      <a16:colId xmlns:a16="http://schemas.microsoft.com/office/drawing/2014/main" val="695352475"/>
                    </a:ext>
                  </a:extLst>
                </a:gridCol>
                <a:gridCol w="833926">
                  <a:extLst>
                    <a:ext uri="{9D8B030D-6E8A-4147-A177-3AD203B41FA5}">
                      <a16:colId xmlns:a16="http://schemas.microsoft.com/office/drawing/2014/main" val="1718464033"/>
                    </a:ext>
                  </a:extLst>
                </a:gridCol>
                <a:gridCol w="744668">
                  <a:extLst>
                    <a:ext uri="{9D8B030D-6E8A-4147-A177-3AD203B41FA5}">
                      <a16:colId xmlns:a16="http://schemas.microsoft.com/office/drawing/2014/main" val="2057103033"/>
                    </a:ext>
                  </a:extLst>
                </a:gridCol>
                <a:gridCol w="742118">
                  <a:extLst>
                    <a:ext uri="{9D8B030D-6E8A-4147-A177-3AD203B41FA5}">
                      <a16:colId xmlns:a16="http://schemas.microsoft.com/office/drawing/2014/main" val="235478014"/>
                    </a:ext>
                  </a:extLst>
                </a:gridCol>
              </a:tblGrid>
              <a:tr h="261257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Number of patients by facilities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18374"/>
                  </a:ext>
                </a:extLst>
              </a:tr>
              <a:tr h="9797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Region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Municipality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Facility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Number of patients authorized  by the committee to start treatment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Number of patients initiated treatment ( first pill taken)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Number of patients completed treatment ( by EOT)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Number of patients discontinued treatment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767707"/>
                  </a:ext>
                </a:extLst>
              </a:tr>
              <a:tr h="3918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medical reasons/conditions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self-discontinued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death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extLst>
                  <a:ext uri="{0D108BD9-81ED-4DB2-BD59-A6C34878D82A}">
                    <a16:rowId xmlns:a16="http://schemas.microsoft.com/office/drawing/2014/main" val="2906970251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ctr"/>
                </a:tc>
                <a:extLst>
                  <a:ext uri="{0D108BD9-81ED-4DB2-BD59-A6C34878D82A}">
                    <a16:rowId xmlns:a16="http://schemas.microsoft.com/office/drawing/2014/main" val="1364431050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extLst>
                  <a:ext uri="{0D108BD9-81ED-4DB2-BD59-A6C34878D82A}">
                    <a16:rowId xmlns:a16="http://schemas.microsoft.com/office/drawing/2014/main" val="3963800774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extLst>
                  <a:ext uri="{0D108BD9-81ED-4DB2-BD59-A6C34878D82A}">
                    <a16:rowId xmlns:a16="http://schemas.microsoft.com/office/drawing/2014/main" val="2952097769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extLst>
                  <a:ext uri="{0D108BD9-81ED-4DB2-BD59-A6C34878D82A}">
                    <a16:rowId xmlns:a16="http://schemas.microsoft.com/office/drawing/2014/main" val="1177322792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47" marR="8047" marT="8047" marB="0" anchor="b"/>
                </a:tc>
                <a:extLst>
                  <a:ext uri="{0D108BD9-81ED-4DB2-BD59-A6C34878D82A}">
                    <a16:rowId xmlns:a16="http://schemas.microsoft.com/office/drawing/2014/main" val="1681656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563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05" y="253666"/>
            <a:ext cx="8253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 Light" panose="020F0302020204030204"/>
              </a:rPr>
              <a:t>Monthly Treatment Outcome Report</a:t>
            </a:r>
            <a:endParaRPr lang="en-US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020415"/>
              </p:ext>
            </p:extLst>
          </p:nvPr>
        </p:nvGraphicFramePr>
        <p:xfrm>
          <a:off x="1758950" y="1352552"/>
          <a:ext cx="5626101" cy="266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7815">
                  <a:extLst>
                    <a:ext uri="{9D8B030D-6E8A-4147-A177-3AD203B41FA5}">
                      <a16:colId xmlns:a16="http://schemas.microsoft.com/office/drawing/2014/main" val="3454067748"/>
                    </a:ext>
                  </a:extLst>
                </a:gridCol>
                <a:gridCol w="1281977">
                  <a:extLst>
                    <a:ext uri="{9D8B030D-6E8A-4147-A177-3AD203B41FA5}">
                      <a16:colId xmlns:a16="http://schemas.microsoft.com/office/drawing/2014/main" val="1153020385"/>
                    </a:ext>
                  </a:extLst>
                </a:gridCol>
                <a:gridCol w="1091584">
                  <a:extLst>
                    <a:ext uri="{9D8B030D-6E8A-4147-A177-3AD203B41FA5}">
                      <a16:colId xmlns:a16="http://schemas.microsoft.com/office/drawing/2014/main" val="3513443304"/>
                    </a:ext>
                  </a:extLst>
                </a:gridCol>
                <a:gridCol w="1510448">
                  <a:extLst>
                    <a:ext uri="{9D8B030D-6E8A-4147-A177-3AD203B41FA5}">
                      <a16:colId xmlns:a16="http://schemas.microsoft.com/office/drawing/2014/main" val="786878267"/>
                    </a:ext>
                  </a:extLst>
                </a:gridCol>
                <a:gridCol w="1104277">
                  <a:extLst>
                    <a:ext uri="{9D8B030D-6E8A-4147-A177-3AD203B41FA5}">
                      <a16:colId xmlns:a16="http://schemas.microsoft.com/office/drawing/2014/main" val="1065807815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Region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Municipality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Facility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Number of patients with</a:t>
                      </a:r>
                      <a:r>
                        <a:rPr lang="en-US" sz="1100" u="none" strike="noStrike" baseline="0" dirty="0">
                          <a:effectLst/>
                        </a:rPr>
                        <a:t> SVR Assessment</a:t>
                      </a:r>
                      <a:endParaRPr lang="en-US" sz="1100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SVR achieved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4507288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061665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75691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104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162826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418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494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66950"/>
            <a:ext cx="8253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 Light" panose="020F0302020204030204"/>
              </a:rPr>
              <a:t>Discussions</a:t>
            </a:r>
            <a:endParaRPr lang="en-US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351203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14550"/>
            <a:ext cx="8229600" cy="857250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01536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484466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HCV Confirmatory Testing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76350"/>
            <a:ext cx="7467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n-US" sz="8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Reports on </a:t>
            </a:r>
            <a:r>
              <a:rPr lang="en-US" sz="2000" b="1" dirty="0">
                <a:solidFill>
                  <a:srgbClr val="FFFF00"/>
                </a:solidFill>
              </a:rPr>
              <a:t>unique number of persons </a:t>
            </a:r>
            <a:r>
              <a:rPr lang="en-US" dirty="0">
                <a:solidFill>
                  <a:schemeClr val="bg1"/>
                </a:solidFill>
              </a:rPr>
              <a:t>tested, not gross number of tests performed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Any one positive confirmatory test is counted for third tier of cascade. 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Variables pertaining to quantitative and qualitative PCR, core antigen, </a:t>
            </a:r>
            <a:r>
              <a:rPr lang="en-US" dirty="0" err="1">
                <a:solidFill>
                  <a:schemeClr val="bg1"/>
                </a:solidFill>
              </a:rPr>
              <a:t>GeneXpert</a:t>
            </a:r>
            <a:r>
              <a:rPr lang="en-US" dirty="0">
                <a:solidFill>
                  <a:schemeClr val="bg1"/>
                </a:solidFill>
              </a:rPr>
              <a:t> analyzed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953000"/>
            <a:ext cx="9144000" cy="209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2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484466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Completed work-up and await case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76350"/>
            <a:ext cx="7467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n-US" sz="8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Date of SSA entry, referred to as “enrollment” stage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In </a:t>
            </a:r>
            <a:r>
              <a:rPr lang="en-US" dirty="0" err="1">
                <a:solidFill>
                  <a:schemeClr val="bg1"/>
                </a:solidFill>
              </a:rPr>
              <a:t>Elim</a:t>
            </a:r>
            <a:r>
              <a:rPr lang="en-US" dirty="0">
                <a:solidFill>
                  <a:schemeClr val="bg1"/>
                </a:solidFill>
              </a:rPr>
              <a:t> C, determined from various variables to ensure patients are captured in the appropriate month.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953000"/>
            <a:ext cx="9144000" cy="209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0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328529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Case reviewed by committee &amp; </a:t>
            </a:r>
          </a:p>
          <a:p>
            <a:r>
              <a:rPr lang="en-US" sz="3200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Authorized to begin treatment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76350"/>
            <a:ext cx="74676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n-US" sz="8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Most self-explanatory tiers in the cascade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Determined by one variable, Committee Decision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Affirmative result indicates authorization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953000"/>
            <a:ext cx="9144000" cy="209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65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484466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Initiated HCV Treatment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76350"/>
            <a:ext cx="74676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n-US" sz="8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Determined by variable indicating </a:t>
            </a:r>
            <a:r>
              <a:rPr lang="en-US" sz="2000" b="1" dirty="0">
                <a:solidFill>
                  <a:srgbClr val="FFFF00"/>
                </a:solidFill>
              </a:rPr>
              <a:t>date patient received first pill 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2000" b="1" dirty="0">
              <a:solidFill>
                <a:srgbClr val="FFFF00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Patients enrolled in more than one round of treatment are counted only once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Treatment-level cascade reporting follows clinical group recommendations of regimen prioritization:</a:t>
            </a:r>
          </a:p>
          <a:p>
            <a:pPr marL="742950" lvl="1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If patient failed an initial round of </a:t>
            </a:r>
            <a:r>
              <a:rPr lang="en-US" dirty="0" err="1">
                <a:solidFill>
                  <a:schemeClr val="bg1"/>
                </a:solidFill>
              </a:rPr>
              <a:t>sof</a:t>
            </a:r>
            <a:r>
              <a:rPr lang="en-US" dirty="0">
                <a:solidFill>
                  <a:schemeClr val="bg1"/>
                </a:solidFill>
              </a:rPr>
              <a:t>-based treatment, and was retreated with </a:t>
            </a:r>
            <a:r>
              <a:rPr lang="en-US" dirty="0" err="1">
                <a:solidFill>
                  <a:schemeClr val="bg1"/>
                </a:solidFill>
              </a:rPr>
              <a:t>sof</a:t>
            </a:r>
            <a:r>
              <a:rPr lang="en-US" dirty="0">
                <a:solidFill>
                  <a:schemeClr val="bg1"/>
                </a:solidFill>
              </a:rPr>
              <a:t>/led, then only results of the </a:t>
            </a:r>
            <a:r>
              <a:rPr lang="en-US" dirty="0" err="1">
                <a:solidFill>
                  <a:schemeClr val="bg1"/>
                </a:solidFill>
              </a:rPr>
              <a:t>sof</a:t>
            </a:r>
            <a:r>
              <a:rPr lang="en-US" dirty="0">
                <a:solidFill>
                  <a:schemeClr val="bg1"/>
                </a:solidFill>
              </a:rPr>
              <a:t>/led treatment will be prioritized and reported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953000"/>
            <a:ext cx="9144000" cy="209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13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566888819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33705" y="253666"/>
            <a:ext cx="8072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C000"/>
                </a:solidFill>
                <a:latin typeface="Calibri Light" panose="020F0302020204030204"/>
              </a:rPr>
              <a:t>Patients initiating treatment, Georgia HCV elimination program, April 2015 – June 2018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484466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Completed Treatment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76350"/>
            <a:ext cx="74676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n-US" sz="8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No definitive variable to determine treatment completion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Currently, patient “completed treatment” if: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800100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Patient received end-of-treatment RNA test</a:t>
            </a:r>
          </a:p>
          <a:p>
            <a:pPr marL="800100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Patient was tested for SVR</a:t>
            </a:r>
          </a:p>
          <a:p>
            <a:pPr marL="800100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Patient received # pills corresponding to regimen duration, with no note of termination, or</a:t>
            </a:r>
          </a:p>
          <a:p>
            <a:pPr marL="800100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Comment variable states completed / “</a:t>
            </a:r>
            <a:r>
              <a:rPr lang="ka-GE" dirty="0">
                <a:solidFill>
                  <a:schemeClr val="bg1"/>
                </a:solidFill>
              </a:rPr>
              <a:t>დასრულებული</a:t>
            </a:r>
            <a:r>
              <a:rPr lang="en-US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953000"/>
            <a:ext cx="9144000" cy="209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7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484466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SVR Results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76350"/>
            <a:ext cx="74676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n-US" sz="8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To be eligible for SVR, 12 weeks or more must have passed after completion of patient’s treatment regimen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Any valid SVR test result is counted for patient being tested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What is considered a “valid” SVR test:</a:t>
            </a:r>
          </a:p>
          <a:p>
            <a:pPr marL="742950" lvl="1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Patient must have completed their entire regimen (as best we can determine)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SVR test must be dated a minimum of 4 weeks after treatment completion 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 lvl="1">
              <a:buClr>
                <a:srgbClr val="FFC000"/>
              </a:buClr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953000"/>
            <a:ext cx="9144000" cy="209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97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8595B"/>
      </a:dk1>
      <a:lt1>
        <a:srgbClr val="FFFFFF"/>
      </a:lt1>
      <a:dk2>
        <a:srgbClr val="00827E"/>
      </a:dk2>
      <a:lt2>
        <a:srgbClr val="69BC45"/>
      </a:lt2>
      <a:accent1>
        <a:srgbClr val="F47D61"/>
      </a:accent1>
      <a:accent2>
        <a:srgbClr val="1D60AC"/>
      </a:accent2>
      <a:accent3>
        <a:srgbClr val="F1F2F2"/>
      </a:accent3>
      <a:accent4>
        <a:srgbClr val="FFFFFF"/>
      </a:accent4>
      <a:accent5>
        <a:srgbClr val="FFFFFF"/>
      </a:accent5>
      <a:accent6>
        <a:srgbClr val="FFFFFF"/>
      </a:accent6>
      <a:hlink>
        <a:srgbClr val="1D60AC"/>
      </a:hlink>
      <a:folHlink>
        <a:srgbClr val="5688C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</TotalTime>
  <Words>977</Words>
  <Application>Microsoft Office PowerPoint</Application>
  <PresentationFormat>On-screen Show (16:9)</PresentationFormat>
  <Paragraphs>310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Segoe UI Semilight</vt:lpstr>
      <vt:lpstr>Sylfaen</vt:lpstr>
      <vt:lpstr>Wingdings</vt:lpstr>
      <vt:lpstr>Office Theme</vt:lpstr>
      <vt:lpstr>1_Office Theme</vt:lpstr>
      <vt:lpstr>Elimination Care Cascade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Reports on  Key Performance Indicators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  Key Performance Indicators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Tatia Kuchuloria</cp:lastModifiedBy>
  <cp:revision>142</cp:revision>
  <dcterms:created xsi:type="dcterms:W3CDTF">2016-06-09T19:37:31Z</dcterms:created>
  <dcterms:modified xsi:type="dcterms:W3CDTF">2018-07-27T10:10:56Z</dcterms:modified>
</cp:coreProperties>
</file>